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9" r:id="rId4"/>
    <p:sldId id="260" r:id="rId5"/>
    <p:sldId id="261" r:id="rId6"/>
    <p:sldId id="263" r:id="rId7"/>
    <p:sldId id="264" r:id="rId8"/>
    <p:sldId id="265" r:id="rId9"/>
    <p:sldId id="266" r:id="rId10"/>
    <p:sldId id="267" r:id="rId11"/>
    <p:sldId id="262"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93" r:id="rId27"/>
    <p:sldId id="282" r:id="rId28"/>
    <p:sldId id="285" r:id="rId29"/>
    <p:sldId id="286" r:id="rId30"/>
    <p:sldId id="287" r:id="rId31"/>
    <p:sldId id="288" r:id="rId32"/>
    <p:sldId id="289" r:id="rId33"/>
    <p:sldId id="292" r:id="rId34"/>
    <p:sldId id="290" r:id="rId35"/>
    <p:sldId id="291" r:id="rId36"/>
    <p:sldId id="283" r:id="rId37"/>
    <p:sldId id="284" r:id="rId38"/>
    <p:sldId id="294" r:id="rId39"/>
    <p:sldId id="295" r:id="rId40"/>
    <p:sldId id="296" r:id="rId41"/>
    <p:sldId id="297" r:id="rId42"/>
    <p:sldId id="298" r:id="rId43"/>
    <p:sldId id="299" r:id="rId44"/>
    <p:sldId id="300" r:id="rId45"/>
    <p:sldId id="301" r:id="rId46"/>
    <p:sldId id="302" r:id="rId47"/>
    <p:sldId id="303" r:id="rId48"/>
    <p:sldId id="305" r:id="rId49"/>
    <p:sldId id="304" r:id="rId50"/>
    <p:sldId id="306" r:id="rId51"/>
    <p:sldId id="307" r:id="rId52"/>
    <p:sldId id="309" r:id="rId53"/>
    <p:sldId id="310" r:id="rId54"/>
    <p:sldId id="308" r:id="rId55"/>
    <p:sldId id="312" r:id="rId56"/>
    <p:sldId id="311"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9" d="100"/>
          <a:sy n="99" d="100"/>
        </p:scale>
        <p:origin x="-240"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68A8E57-9EBE-4300-A0DA-F436563108CC}" type="datetimeFigureOut">
              <a:rPr lang="en-US" smtClean="0"/>
              <a:pPr/>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78561A-C7CB-413B-B4C1-91B43F5E1CA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8A8E57-9EBE-4300-A0DA-F436563108CC}" type="datetimeFigureOut">
              <a:rPr lang="en-US" smtClean="0"/>
              <a:pPr/>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78561A-C7CB-413B-B4C1-91B43F5E1CA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8A8E57-9EBE-4300-A0DA-F436563108CC}" type="datetimeFigureOut">
              <a:rPr lang="en-US" smtClean="0"/>
              <a:pPr/>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78561A-C7CB-413B-B4C1-91B43F5E1CA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8A8E57-9EBE-4300-A0DA-F436563108CC}" type="datetimeFigureOut">
              <a:rPr lang="en-US" smtClean="0"/>
              <a:pPr/>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78561A-C7CB-413B-B4C1-91B43F5E1CA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68A8E57-9EBE-4300-A0DA-F436563108CC}" type="datetimeFigureOut">
              <a:rPr lang="en-US" smtClean="0"/>
              <a:pPr/>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78561A-C7CB-413B-B4C1-91B43F5E1CA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68A8E57-9EBE-4300-A0DA-F436563108CC}" type="datetimeFigureOut">
              <a:rPr lang="en-US" smtClean="0"/>
              <a:pPr/>
              <a:t>9/20/2021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78561A-C7CB-413B-B4C1-91B43F5E1CA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68A8E57-9EBE-4300-A0DA-F436563108CC}" type="datetimeFigureOut">
              <a:rPr lang="en-US" smtClean="0"/>
              <a:pPr/>
              <a:t>9/20/2021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78561A-C7CB-413B-B4C1-91B43F5E1CA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8A8E57-9EBE-4300-A0DA-F436563108CC}" type="datetimeFigureOut">
              <a:rPr lang="en-US" smtClean="0"/>
              <a:pPr/>
              <a:t>9/20/2021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78561A-C7CB-413B-B4C1-91B43F5E1CA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8A8E57-9EBE-4300-A0DA-F436563108CC}" type="datetimeFigureOut">
              <a:rPr lang="en-US" smtClean="0"/>
              <a:pPr/>
              <a:t>9/20/2021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78561A-C7CB-413B-B4C1-91B43F5E1CA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8A8E57-9EBE-4300-A0DA-F436563108CC}" type="datetimeFigureOut">
              <a:rPr lang="en-US" smtClean="0"/>
              <a:pPr/>
              <a:t>9/20/2021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78561A-C7CB-413B-B4C1-91B43F5E1CA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8A8E57-9EBE-4300-A0DA-F436563108CC}" type="datetimeFigureOut">
              <a:rPr lang="en-US" smtClean="0"/>
              <a:pPr/>
              <a:t>9/20/2021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78561A-C7CB-413B-B4C1-91B43F5E1CA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8A8E57-9EBE-4300-A0DA-F436563108CC}" type="datetimeFigureOut">
              <a:rPr lang="en-US" smtClean="0"/>
              <a:pPr/>
              <a:t>9/20/2021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78561A-C7CB-413B-B4C1-91B43F5E1CA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www.libelium.com/libeliumworld/top_50_iot_sensor_applications_ranking/"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85801"/>
            <a:ext cx="7772400" cy="1904999"/>
          </a:xfrm>
        </p:spPr>
        <p:txBody>
          <a:bodyPr/>
          <a:lstStyle/>
          <a:p>
            <a:r>
              <a:rPr lang="en-US" b="1" dirty="0" smtClean="0"/>
              <a:t>			</a:t>
            </a:r>
            <a:endParaRPr lang="en-US" dirty="0">
              <a:solidFill>
                <a:schemeClr val="accent5">
                  <a:lumMod val="75000"/>
                </a:schemeClr>
              </a:solidFill>
            </a:endParaRPr>
          </a:p>
        </p:txBody>
      </p:sp>
      <p:sp>
        <p:nvSpPr>
          <p:cNvPr id="3" name="Subtitle 2"/>
          <p:cNvSpPr>
            <a:spLocks noGrp="1"/>
          </p:cNvSpPr>
          <p:nvPr>
            <p:ph type="subTitle" idx="1"/>
          </p:nvPr>
        </p:nvSpPr>
        <p:spPr/>
        <p:txBody>
          <a:bodyPr/>
          <a:lstStyle/>
          <a:p>
            <a:endParaRPr lang="en-US" dirty="0"/>
          </a:p>
        </p:txBody>
      </p:sp>
      <p:pic>
        <p:nvPicPr>
          <p:cNvPr id="4" name="Picture 3" descr="internet-of-things IMG.jpg"/>
          <p:cNvPicPr>
            <a:picLocks noChangeAspect="1"/>
          </p:cNvPicPr>
          <p:nvPr/>
        </p:nvPicPr>
        <p:blipFill>
          <a:blip r:embed="rId2" cstate="print"/>
          <a:stretch>
            <a:fillRect/>
          </a:stretch>
        </p:blipFill>
        <p:spPr>
          <a:xfrm>
            <a:off x="1371600" y="2895600"/>
            <a:ext cx="6477000" cy="3818153"/>
          </a:xfrm>
          <a:prstGeom prst="rect">
            <a:avLst/>
          </a:prstGeom>
        </p:spPr>
      </p:pic>
      <p:sp>
        <p:nvSpPr>
          <p:cNvPr id="5" name="Rounded Rectangle 4"/>
          <p:cNvSpPr/>
          <p:nvPr/>
        </p:nvSpPr>
        <p:spPr>
          <a:xfrm>
            <a:off x="1143000" y="609600"/>
            <a:ext cx="6858000" cy="22098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400" b="1" dirty="0" smtClean="0">
                <a:solidFill>
                  <a:schemeClr val="tx2"/>
                </a:solidFill>
              </a:rPr>
              <a:t>CS8081 </a:t>
            </a:r>
            <a:endParaRPr lang="en-US" sz="4400" b="1" dirty="0">
              <a:solidFill>
                <a:schemeClr val="tx2"/>
              </a:solidFill>
            </a:endParaRPr>
          </a:p>
          <a:p>
            <a:pPr algn="ctr"/>
            <a:r>
              <a:rPr lang="en-US" sz="4400" b="1" dirty="0" smtClean="0">
                <a:solidFill>
                  <a:schemeClr val="tx2"/>
                </a:solidFill>
              </a:rPr>
              <a:t>INTERNET OF THINGS </a:t>
            </a:r>
            <a:endParaRPr lang="en-US" sz="4400" dirty="0">
              <a:solidFill>
                <a:schemeClr val="tx2"/>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2" cstate="print"/>
          <a:srcRect/>
          <a:stretch>
            <a:fillRect/>
          </a:stretch>
        </p:blipFill>
        <p:spPr bwMode="auto">
          <a:xfrm>
            <a:off x="0" y="38100"/>
            <a:ext cx="9410700" cy="678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cstate="print"/>
          <a:srcRect/>
          <a:stretch>
            <a:fillRect/>
          </a:stretch>
        </p:blipFill>
        <p:spPr bwMode="auto">
          <a:xfrm>
            <a:off x="0" y="0"/>
            <a:ext cx="9477375" cy="710565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cstate="print"/>
          <a:srcRect/>
          <a:stretch>
            <a:fillRect/>
          </a:stretch>
        </p:blipFill>
        <p:spPr bwMode="auto">
          <a:xfrm>
            <a:off x="304801" y="304800"/>
            <a:ext cx="8686800"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2" cstate="print"/>
          <a:srcRect/>
          <a:stretch>
            <a:fillRect/>
          </a:stretch>
        </p:blipFill>
        <p:spPr bwMode="auto">
          <a:xfrm>
            <a:off x="0" y="166688"/>
            <a:ext cx="9229725" cy="6524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p:cNvPicPr>
            <a:picLocks noChangeAspect="1" noChangeArrowheads="1"/>
          </p:cNvPicPr>
          <p:nvPr/>
        </p:nvPicPr>
        <p:blipFill>
          <a:blip r:embed="rId2" cstate="print"/>
          <a:srcRect/>
          <a:stretch>
            <a:fillRect/>
          </a:stretch>
        </p:blipFill>
        <p:spPr bwMode="auto">
          <a:xfrm>
            <a:off x="457200" y="0"/>
            <a:ext cx="8320087" cy="67197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p:cNvPicPr>
            <a:picLocks noChangeAspect="1" noChangeArrowheads="1"/>
          </p:cNvPicPr>
          <p:nvPr/>
        </p:nvPicPr>
        <p:blipFill>
          <a:blip r:embed="rId2" cstate="print"/>
          <a:srcRect/>
          <a:stretch>
            <a:fillRect/>
          </a:stretch>
        </p:blipFill>
        <p:spPr bwMode="auto">
          <a:xfrm>
            <a:off x="214313" y="0"/>
            <a:ext cx="8396287" cy="661609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p:cNvPicPr>
            <a:picLocks noChangeAspect="1" noChangeArrowheads="1"/>
          </p:cNvPicPr>
          <p:nvPr/>
        </p:nvPicPr>
        <p:blipFill>
          <a:blip r:embed="rId2" cstate="print"/>
          <a:srcRect/>
          <a:stretch>
            <a:fillRect/>
          </a:stretch>
        </p:blipFill>
        <p:spPr bwMode="auto">
          <a:xfrm>
            <a:off x="304800" y="304800"/>
            <a:ext cx="8353226" cy="5781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8" name="Picture 2"/>
          <p:cNvPicPr>
            <a:picLocks noChangeAspect="1" noChangeArrowheads="1"/>
          </p:cNvPicPr>
          <p:nvPr/>
        </p:nvPicPr>
        <p:blipFill>
          <a:blip r:embed="rId2" cstate="print"/>
          <a:srcRect/>
          <a:stretch>
            <a:fillRect/>
          </a:stretch>
        </p:blipFill>
        <p:spPr bwMode="auto">
          <a:xfrm>
            <a:off x="125565" y="561975"/>
            <a:ext cx="8742495" cy="5305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2" name="Picture 2"/>
          <p:cNvPicPr>
            <a:picLocks noChangeAspect="1" noChangeArrowheads="1"/>
          </p:cNvPicPr>
          <p:nvPr/>
        </p:nvPicPr>
        <p:blipFill>
          <a:blip r:embed="rId2" cstate="print"/>
          <a:srcRect/>
          <a:stretch>
            <a:fillRect/>
          </a:stretch>
        </p:blipFill>
        <p:spPr bwMode="auto">
          <a:xfrm>
            <a:off x="381000" y="152400"/>
            <a:ext cx="8305800" cy="64797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6386" name="Picture 2"/>
          <p:cNvPicPr>
            <a:picLocks noChangeAspect="1" noChangeArrowheads="1"/>
          </p:cNvPicPr>
          <p:nvPr/>
        </p:nvPicPr>
        <p:blipFill>
          <a:blip r:embed="rId2" cstate="print"/>
          <a:srcRect/>
          <a:stretch>
            <a:fillRect/>
          </a:stretch>
        </p:blipFill>
        <p:spPr bwMode="auto">
          <a:xfrm>
            <a:off x="304800" y="228600"/>
            <a:ext cx="8534400"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cstate="print"/>
          <a:srcRect/>
          <a:stretch>
            <a:fillRect/>
          </a:stretch>
        </p:blipFill>
        <p:spPr bwMode="auto">
          <a:xfrm>
            <a:off x="381000" y="228600"/>
            <a:ext cx="8311208" cy="601980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7410" name="Picture 2"/>
          <p:cNvPicPr>
            <a:picLocks noChangeAspect="1" noChangeArrowheads="1"/>
          </p:cNvPicPr>
          <p:nvPr/>
        </p:nvPicPr>
        <p:blipFill>
          <a:blip r:embed="rId2" cstate="print"/>
          <a:srcRect/>
          <a:stretch>
            <a:fillRect/>
          </a:stretch>
        </p:blipFill>
        <p:spPr bwMode="auto">
          <a:xfrm>
            <a:off x="381000" y="228600"/>
            <a:ext cx="8458200" cy="641269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8434" name="Picture 2"/>
          <p:cNvPicPr>
            <a:picLocks noChangeAspect="1" noChangeArrowheads="1"/>
          </p:cNvPicPr>
          <p:nvPr/>
        </p:nvPicPr>
        <p:blipFill>
          <a:blip r:embed="rId2" cstate="print"/>
          <a:srcRect/>
          <a:stretch>
            <a:fillRect/>
          </a:stretch>
        </p:blipFill>
        <p:spPr bwMode="auto">
          <a:xfrm>
            <a:off x="381000" y="381000"/>
            <a:ext cx="8639541" cy="5348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9458" name="Picture 2"/>
          <p:cNvPicPr>
            <a:picLocks noChangeAspect="1" noChangeArrowheads="1"/>
          </p:cNvPicPr>
          <p:nvPr/>
        </p:nvPicPr>
        <p:blipFill>
          <a:blip r:embed="rId2" cstate="print"/>
          <a:srcRect/>
          <a:stretch>
            <a:fillRect/>
          </a:stretch>
        </p:blipFill>
        <p:spPr bwMode="auto">
          <a:xfrm>
            <a:off x="381000" y="329898"/>
            <a:ext cx="8373955" cy="599470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482" name="Picture 2"/>
          <p:cNvPicPr>
            <a:picLocks noChangeAspect="1" noChangeArrowheads="1"/>
          </p:cNvPicPr>
          <p:nvPr/>
        </p:nvPicPr>
        <p:blipFill>
          <a:blip r:embed="rId2" cstate="print"/>
          <a:srcRect/>
          <a:stretch>
            <a:fillRect/>
          </a:stretch>
        </p:blipFill>
        <p:spPr bwMode="auto">
          <a:xfrm>
            <a:off x="152400" y="152400"/>
            <a:ext cx="8864496" cy="6348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1506" name="Picture 2"/>
          <p:cNvPicPr>
            <a:picLocks noChangeAspect="1" noChangeArrowheads="1"/>
          </p:cNvPicPr>
          <p:nvPr/>
        </p:nvPicPr>
        <p:blipFill>
          <a:blip r:embed="rId2" cstate="print"/>
          <a:srcRect/>
          <a:stretch>
            <a:fillRect/>
          </a:stretch>
        </p:blipFill>
        <p:spPr bwMode="auto">
          <a:xfrm>
            <a:off x="381000" y="381000"/>
            <a:ext cx="8411029"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2530" name="Picture 2"/>
          <p:cNvPicPr>
            <a:picLocks noChangeAspect="1" noChangeArrowheads="1"/>
          </p:cNvPicPr>
          <p:nvPr/>
        </p:nvPicPr>
        <p:blipFill>
          <a:blip r:embed="rId2" cstate="print"/>
          <a:srcRect/>
          <a:stretch>
            <a:fillRect/>
          </a:stretch>
        </p:blipFill>
        <p:spPr bwMode="auto">
          <a:xfrm>
            <a:off x="457200" y="304800"/>
            <a:ext cx="8353332" cy="6067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TOP </a:t>
            </a:r>
            <a:r>
              <a:rPr lang="en-US" dirty="0" err="1" smtClean="0"/>
              <a:t>IoT</a:t>
            </a:r>
            <a:r>
              <a:rPr lang="en-US" dirty="0" smtClean="0"/>
              <a:t> APPLICATION AREAS (Brainstorming Topics)</a:t>
            </a:r>
            <a:endParaRPr lang="en-US" dirty="0"/>
          </a:p>
        </p:txBody>
      </p:sp>
      <p:sp>
        <p:nvSpPr>
          <p:cNvPr id="3" name="Content Placeholder 2"/>
          <p:cNvSpPr>
            <a:spLocks noGrp="1"/>
          </p:cNvSpPr>
          <p:nvPr>
            <p:ph idx="1"/>
          </p:nvPr>
        </p:nvSpPr>
        <p:spPr/>
        <p:txBody>
          <a:bodyPr>
            <a:normAutofit fontScale="77500" lnSpcReduction="20000"/>
          </a:bodyPr>
          <a:lstStyle/>
          <a:p>
            <a:r>
              <a:rPr lang="en-US" b="1" dirty="0" smtClean="0">
                <a:hlinkClick r:id="rId2" tooltip="Smart cities"/>
              </a:rPr>
              <a:t>Smart cities</a:t>
            </a:r>
            <a:r>
              <a:rPr lang="en-US" b="1" dirty="0" smtClean="0"/>
              <a:t>                          -  (1-5)</a:t>
            </a:r>
            <a:endParaRPr lang="en-US" dirty="0" smtClean="0"/>
          </a:p>
          <a:p>
            <a:r>
              <a:rPr lang="en-US" b="1" dirty="0" smtClean="0">
                <a:hlinkClick r:id="rId2" tooltip="Smart Environment"/>
              </a:rPr>
              <a:t>Smart Environment</a:t>
            </a:r>
            <a:r>
              <a:rPr lang="en-US" b="1" dirty="0" smtClean="0"/>
              <a:t>            -  (6-10)</a:t>
            </a:r>
            <a:endParaRPr lang="en-US" dirty="0" smtClean="0"/>
          </a:p>
          <a:p>
            <a:r>
              <a:rPr lang="en-US" b="1" dirty="0" smtClean="0">
                <a:hlinkClick r:id="rId2" tooltip="Smart Water"/>
              </a:rPr>
              <a:t>Smart Water</a:t>
            </a:r>
            <a:r>
              <a:rPr lang="en-US" b="1" dirty="0" smtClean="0"/>
              <a:t>                        -  (11-15)</a:t>
            </a:r>
            <a:endParaRPr lang="en-US" dirty="0" smtClean="0"/>
          </a:p>
          <a:p>
            <a:r>
              <a:rPr lang="en-US" b="1" dirty="0" smtClean="0">
                <a:hlinkClick r:id="rId2" tooltip="Smart Metering"/>
              </a:rPr>
              <a:t>Smart Metering</a:t>
            </a:r>
            <a:r>
              <a:rPr lang="en-US" b="1" dirty="0" smtClean="0"/>
              <a:t> 		 -(16-20)</a:t>
            </a:r>
            <a:endParaRPr lang="en-US" dirty="0" smtClean="0"/>
          </a:p>
          <a:p>
            <a:r>
              <a:rPr lang="en-US" b="1" dirty="0" smtClean="0">
                <a:hlinkClick r:id="rId2" tooltip="Security &amp; Emergencies"/>
              </a:rPr>
              <a:t>Security &amp; Emergencies</a:t>
            </a:r>
            <a:r>
              <a:rPr lang="en-US" b="1" dirty="0" smtClean="0"/>
              <a:t> 	 -(21-25)</a:t>
            </a:r>
            <a:endParaRPr lang="en-US" dirty="0" smtClean="0"/>
          </a:p>
          <a:p>
            <a:r>
              <a:rPr lang="en-US" b="1" dirty="0" smtClean="0">
                <a:hlinkClick r:id="rId2" tooltip="Smart Retail"/>
              </a:rPr>
              <a:t>Smart Retail</a:t>
            </a:r>
            <a:r>
              <a:rPr lang="en-US" b="1" dirty="0" smtClean="0"/>
              <a:t>    		-( 26-30)</a:t>
            </a:r>
            <a:endParaRPr lang="en-US" dirty="0" smtClean="0"/>
          </a:p>
          <a:p>
            <a:r>
              <a:rPr lang="en-US" b="1" dirty="0" smtClean="0">
                <a:hlinkClick r:id="rId2" tooltip="Logistics"/>
              </a:rPr>
              <a:t>Logistics</a:t>
            </a:r>
            <a:r>
              <a:rPr lang="en-US" b="1" dirty="0" smtClean="0"/>
              <a:t> 			-(31-35)</a:t>
            </a:r>
            <a:endParaRPr lang="en-US" dirty="0" smtClean="0"/>
          </a:p>
          <a:p>
            <a:r>
              <a:rPr lang="en-US" b="1" dirty="0" smtClean="0">
                <a:hlinkClick r:id="rId2" tooltip="Industrial Control"/>
              </a:rPr>
              <a:t>Industrial Control</a:t>
            </a:r>
            <a:r>
              <a:rPr lang="en-US" b="1" dirty="0" smtClean="0"/>
              <a:t> 		-(36-40)</a:t>
            </a:r>
            <a:endParaRPr lang="en-US" dirty="0" smtClean="0"/>
          </a:p>
          <a:p>
            <a:r>
              <a:rPr lang="en-US" b="1" dirty="0" smtClean="0">
                <a:hlinkClick r:id="rId2" tooltip="Smart Agriculture"/>
              </a:rPr>
              <a:t>Smart Agriculture</a:t>
            </a:r>
            <a:r>
              <a:rPr lang="en-US" b="1" dirty="0" smtClean="0"/>
              <a:t> 		-(41-45)</a:t>
            </a:r>
            <a:endParaRPr lang="en-US" dirty="0" smtClean="0"/>
          </a:p>
          <a:p>
            <a:r>
              <a:rPr lang="en-US" b="1" dirty="0" smtClean="0">
                <a:hlinkClick r:id="rId2" tooltip="Smart Animal Farming"/>
              </a:rPr>
              <a:t>Smart Animal Farming</a:t>
            </a:r>
            <a:r>
              <a:rPr lang="en-US" b="1" dirty="0" smtClean="0"/>
              <a:t>	- (46-50)</a:t>
            </a:r>
            <a:endParaRPr lang="en-US" dirty="0" smtClean="0"/>
          </a:p>
          <a:p>
            <a:r>
              <a:rPr lang="en-US" b="1" dirty="0" smtClean="0">
                <a:hlinkClick r:id="rId2" tooltip="Domotic &amp; Home Automation"/>
              </a:rPr>
              <a:t>Domestic &amp; Home Automation</a:t>
            </a:r>
            <a:r>
              <a:rPr lang="en-US" b="1" dirty="0" smtClean="0"/>
              <a:t> (50-55)</a:t>
            </a:r>
            <a:endParaRPr lang="en-US" dirty="0" smtClean="0"/>
          </a:p>
          <a:p>
            <a:pPr>
              <a:buNone/>
            </a:pPr>
            <a:endParaRPr lang="en-US"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Evolution of Internet of Things</a:t>
            </a:r>
            <a:endParaRPr lang="en-US" dirty="0"/>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143047" y="1447800"/>
            <a:ext cx="8877988" cy="47292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OT EVOL.png"/>
          <p:cNvPicPr>
            <a:picLocks noGrp="1" noChangeAspect="1"/>
          </p:cNvPicPr>
          <p:nvPr>
            <p:ph idx="1"/>
          </p:nvPr>
        </p:nvPicPr>
        <p:blipFill>
          <a:blip r:embed="rId2" cstate="print"/>
          <a:stretch>
            <a:fillRect/>
          </a:stretch>
        </p:blipFill>
        <p:spPr>
          <a:xfrm>
            <a:off x="381000" y="59905"/>
            <a:ext cx="8305800" cy="6529610"/>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The world is the index</a:t>
            </a:r>
            <a:br>
              <a:rPr lang="en-US" b="1" dirty="0" smtClean="0"/>
            </a:br>
            <a:endParaRPr lang="en-US" dirty="0"/>
          </a:p>
        </p:txBody>
      </p:sp>
      <p:sp>
        <p:nvSpPr>
          <p:cNvPr id="5" name="Content Placeholder 4"/>
          <p:cNvSpPr>
            <a:spLocks noGrp="1"/>
          </p:cNvSpPr>
          <p:nvPr>
            <p:ph idx="1"/>
          </p:nvPr>
        </p:nvSpPr>
        <p:spPr/>
        <p:txBody>
          <a:bodyPr>
            <a:normAutofit/>
          </a:bodyPr>
          <a:lstStyle/>
          <a:p>
            <a:pPr algn="just"/>
            <a:r>
              <a:rPr lang="en-US" dirty="0" smtClean="0"/>
              <a:t>The world is the index that we will use to classify and identify the things that surround us. </a:t>
            </a:r>
          </a:p>
          <a:p>
            <a:pPr algn="just"/>
            <a:r>
              <a:rPr lang="en-US" dirty="0" smtClean="0"/>
              <a:t>For example, the photos that we take have ever more frequently the </a:t>
            </a:r>
            <a:r>
              <a:rPr lang="en-US" dirty="0" smtClean="0">
                <a:solidFill>
                  <a:srgbClr val="C00000"/>
                </a:solidFill>
              </a:rPr>
              <a:t>location of the photographer and the photos can be </a:t>
            </a:r>
            <a:r>
              <a:rPr lang="en-US" dirty="0" err="1" smtClean="0">
                <a:solidFill>
                  <a:srgbClr val="C00000"/>
                </a:solidFill>
              </a:rPr>
              <a:t>organised</a:t>
            </a:r>
            <a:r>
              <a:rPr lang="en-US" dirty="0" smtClean="0">
                <a:solidFill>
                  <a:srgbClr val="C00000"/>
                </a:solidFill>
              </a:rPr>
              <a:t> according to location </a:t>
            </a:r>
            <a:r>
              <a:rPr lang="en-US" dirty="0" smtClean="0"/>
              <a:t>using </a:t>
            </a:r>
            <a:r>
              <a:rPr lang="en-US" i="1" dirty="0" smtClean="0"/>
              <a:t>Google Earth14.</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85801"/>
            <a:ext cx="7772400" cy="1904999"/>
          </a:xfrm>
        </p:spPr>
        <p:txBody>
          <a:bodyPr/>
          <a:lstStyle/>
          <a:p>
            <a:r>
              <a:rPr lang="en-US" b="1" dirty="0" smtClean="0"/>
              <a:t>			</a:t>
            </a:r>
            <a:endParaRPr lang="en-US" dirty="0">
              <a:solidFill>
                <a:schemeClr val="accent5">
                  <a:lumMod val="75000"/>
                </a:schemeClr>
              </a:solidFill>
            </a:endParaRPr>
          </a:p>
        </p:txBody>
      </p:sp>
      <p:sp>
        <p:nvSpPr>
          <p:cNvPr id="3" name="Subtitle 2"/>
          <p:cNvSpPr>
            <a:spLocks noGrp="1"/>
          </p:cNvSpPr>
          <p:nvPr>
            <p:ph type="subTitle" idx="1"/>
          </p:nvPr>
        </p:nvSpPr>
        <p:spPr>
          <a:xfrm>
            <a:off x="685800" y="3886200"/>
            <a:ext cx="7620000" cy="2514600"/>
          </a:xfrm>
        </p:spPr>
        <p:txBody>
          <a:bodyPr>
            <a:normAutofit fontScale="85000" lnSpcReduction="20000"/>
          </a:bodyPr>
          <a:lstStyle/>
          <a:p>
            <a:pPr algn="just"/>
            <a:r>
              <a:rPr lang="en-US" dirty="0" smtClean="0"/>
              <a:t>Evolution </a:t>
            </a:r>
            <a:r>
              <a:rPr lang="en-US" dirty="0"/>
              <a:t>of Internet of Things - Enabling Technologies – </a:t>
            </a:r>
            <a:r>
              <a:rPr lang="en-US" dirty="0" err="1"/>
              <a:t>IoT</a:t>
            </a:r>
            <a:r>
              <a:rPr lang="en-US" dirty="0"/>
              <a:t> Architectures: oneM2M, </a:t>
            </a:r>
            <a:r>
              <a:rPr lang="en-US" dirty="0" err="1"/>
              <a:t>IoT</a:t>
            </a:r>
            <a:r>
              <a:rPr lang="en-US" dirty="0"/>
              <a:t> World Forum (</a:t>
            </a:r>
            <a:r>
              <a:rPr lang="en-US" dirty="0" err="1"/>
              <a:t>IoTWF</a:t>
            </a:r>
            <a:r>
              <a:rPr lang="en-US" dirty="0"/>
              <a:t>) and Alternative </a:t>
            </a:r>
            <a:r>
              <a:rPr lang="en-US" dirty="0" err="1"/>
              <a:t>IoT</a:t>
            </a:r>
            <a:r>
              <a:rPr lang="en-US" dirty="0"/>
              <a:t> models – Simplified </a:t>
            </a:r>
            <a:r>
              <a:rPr lang="en-US" dirty="0" err="1"/>
              <a:t>IoT</a:t>
            </a:r>
            <a:r>
              <a:rPr lang="en-US" dirty="0"/>
              <a:t> Architecture and Core </a:t>
            </a:r>
            <a:r>
              <a:rPr lang="en-US" dirty="0" err="1"/>
              <a:t>IoT</a:t>
            </a:r>
            <a:r>
              <a:rPr lang="en-US" dirty="0"/>
              <a:t> Functional Stack -– Fog, Edge and Cloud in </a:t>
            </a:r>
            <a:r>
              <a:rPr lang="en-US" dirty="0" err="1"/>
              <a:t>IoT</a:t>
            </a:r>
            <a:r>
              <a:rPr lang="en-US" dirty="0"/>
              <a:t> – Functional blocks of an </a:t>
            </a:r>
            <a:r>
              <a:rPr lang="en-US" dirty="0" err="1"/>
              <a:t>IoT</a:t>
            </a:r>
            <a:r>
              <a:rPr lang="en-US" dirty="0"/>
              <a:t> ecosystem – Sensors, Actuators, Smart Objects and Connecting Smart Objects </a:t>
            </a:r>
          </a:p>
        </p:txBody>
      </p:sp>
      <p:sp>
        <p:nvSpPr>
          <p:cNvPr id="5" name="Rounded Rectangle 4"/>
          <p:cNvSpPr/>
          <p:nvPr/>
        </p:nvSpPr>
        <p:spPr>
          <a:xfrm>
            <a:off x="1143000" y="609600"/>
            <a:ext cx="6858000" cy="22098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400" b="1" dirty="0" smtClean="0">
                <a:solidFill>
                  <a:schemeClr val="tx2"/>
                </a:solidFill>
              </a:rPr>
              <a:t>INTERNET OF THINGS</a:t>
            </a:r>
          </a:p>
          <a:p>
            <a:pPr algn="ctr"/>
            <a:r>
              <a:rPr lang="en-US" sz="4400" b="1" dirty="0" smtClean="0">
                <a:solidFill>
                  <a:schemeClr val="tx2"/>
                </a:solidFill>
              </a:rPr>
              <a:t>UNIT I</a:t>
            </a:r>
          </a:p>
          <a:p>
            <a:pPr algn="ctr"/>
            <a:r>
              <a:rPr lang="en-US" sz="4400" b="1" dirty="0" smtClean="0"/>
              <a:t>FUNDAMENTALS OF </a:t>
            </a:r>
            <a:r>
              <a:rPr lang="en-US" sz="4400" b="1" dirty="0" err="1" smtClean="0"/>
              <a:t>IoT</a:t>
            </a:r>
            <a:r>
              <a:rPr lang="en-US" sz="4400" b="1" dirty="0" smtClean="0">
                <a:solidFill>
                  <a:schemeClr val="tx2"/>
                </a:solidFill>
              </a:rPr>
              <a:t> </a:t>
            </a:r>
            <a:endParaRPr lang="en-US" sz="4400" dirty="0">
              <a:solidFill>
                <a:schemeClr val="tx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Take the world on line</a:t>
            </a:r>
            <a:br>
              <a:rPr lang="en-US" b="1" dirty="0" smtClean="0"/>
            </a:br>
            <a:endParaRPr lang="en-US" dirty="0"/>
          </a:p>
        </p:txBody>
      </p:sp>
      <p:sp>
        <p:nvSpPr>
          <p:cNvPr id="3" name="Content Placeholder 2"/>
          <p:cNvSpPr>
            <a:spLocks noGrp="1"/>
          </p:cNvSpPr>
          <p:nvPr>
            <p:ph idx="1"/>
          </p:nvPr>
        </p:nvSpPr>
        <p:spPr/>
        <p:txBody>
          <a:bodyPr>
            <a:normAutofit/>
          </a:bodyPr>
          <a:lstStyle/>
          <a:p>
            <a:r>
              <a:rPr lang="en-US" dirty="0" smtClean="0"/>
              <a:t>The things that are surrounding us can have an information shadow on the Internet.</a:t>
            </a:r>
          </a:p>
          <a:p>
            <a:r>
              <a:rPr lang="en-US" dirty="0" smtClean="0"/>
              <a:t>The RFID tags, devices that contain chips that can be read by nearby sensors,</a:t>
            </a:r>
          </a:p>
          <a:p>
            <a:r>
              <a:rPr lang="en-US" dirty="0" smtClean="0"/>
              <a:t>for example the </a:t>
            </a:r>
            <a:r>
              <a:rPr lang="en-US" i="1" dirty="0" err="1" smtClean="0">
                <a:solidFill>
                  <a:srgbClr val="C00000"/>
                </a:solidFill>
              </a:rPr>
              <a:t>Championchip</a:t>
            </a:r>
            <a:endParaRPr lang="en-US" i="1" dirty="0" smtClean="0">
              <a:solidFill>
                <a:srgbClr val="C00000"/>
              </a:solidFill>
            </a:endParaRPr>
          </a:p>
          <a:p>
            <a:r>
              <a:rPr lang="en-US" dirty="0" smtClean="0"/>
              <a:t>Domestic animals can wear </a:t>
            </a:r>
            <a:r>
              <a:rPr lang="en-US" b="1" i="1" dirty="0" smtClean="0">
                <a:solidFill>
                  <a:srgbClr val="C00000"/>
                </a:solidFill>
              </a:rPr>
              <a:t>RFID collars </a:t>
            </a:r>
            <a:r>
              <a:rPr lang="en-US" i="1" dirty="0" smtClean="0"/>
              <a:t>that </a:t>
            </a:r>
            <a:r>
              <a:rPr lang="en-US" dirty="0" smtClean="0"/>
              <a:t>are </a:t>
            </a:r>
            <a:r>
              <a:rPr lang="en-US" dirty="0" smtClean="0">
                <a:solidFill>
                  <a:srgbClr val="C00000"/>
                </a:solidFill>
              </a:rPr>
              <a:t>recognized by doors </a:t>
            </a:r>
            <a:r>
              <a:rPr lang="en-US" dirty="0" smtClean="0"/>
              <a:t>that can open to let them enter.</a:t>
            </a:r>
            <a:endParaRPr lang="en-US" dirty="0">
              <a:solidFill>
                <a:srgbClr val="C000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Take control of the world</a:t>
            </a:r>
            <a:br>
              <a:rPr lang="en-US" b="1" dirty="0" smtClean="0"/>
            </a:b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 world around us can talk to us and tell us its needs.</a:t>
            </a:r>
          </a:p>
          <a:p>
            <a:pPr algn="just"/>
            <a:r>
              <a:rPr lang="en-US" dirty="0" smtClean="0"/>
              <a:t>To monitor any object connected to the Internet there’s a platform called </a:t>
            </a:r>
            <a:r>
              <a:rPr lang="en-US" b="1" i="1" dirty="0" err="1" smtClean="0">
                <a:solidFill>
                  <a:srgbClr val="C00000"/>
                </a:solidFill>
              </a:rPr>
              <a:t>Pachube</a:t>
            </a:r>
            <a:r>
              <a:rPr lang="en-US" i="1" dirty="0" smtClean="0"/>
              <a:t> that </a:t>
            </a:r>
            <a:r>
              <a:rPr lang="en-US" dirty="0" smtClean="0"/>
              <a:t>makes it possible for </a:t>
            </a:r>
            <a:r>
              <a:rPr lang="en-US" b="1" dirty="0" smtClean="0"/>
              <a:t>sensors connected to the Internet to send data about themselves </a:t>
            </a:r>
            <a:r>
              <a:rPr lang="en-US" dirty="0" smtClean="0"/>
              <a:t>and make them viewable in different ways that can be over time and according to place, but above </a:t>
            </a:r>
            <a:r>
              <a:rPr lang="en-US" b="1" dirty="0" smtClean="0"/>
              <a:t>all to trigger actions when certain values are reac</a:t>
            </a:r>
            <a:r>
              <a:rPr lang="en-US" dirty="0" smtClean="0"/>
              <a:t>hed (for example, </a:t>
            </a:r>
            <a:r>
              <a:rPr lang="en-US" dirty="0" smtClean="0">
                <a:solidFill>
                  <a:srgbClr val="C00000"/>
                </a:solidFill>
              </a:rPr>
              <a:t>to open a window when a certain temperature is reached</a:t>
            </a:r>
            <a:r>
              <a:rPr lang="en-US" dirty="0" smtClean="0"/>
              <a:t>).</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Let the things talk to each other</a:t>
            </a:r>
            <a:endParaRPr lang="en-US" dirty="0"/>
          </a:p>
        </p:txBody>
      </p:sp>
      <p:sp>
        <p:nvSpPr>
          <p:cNvPr id="3" name="Content Placeholder 2"/>
          <p:cNvSpPr>
            <a:spLocks noGrp="1"/>
          </p:cNvSpPr>
          <p:nvPr>
            <p:ph idx="1"/>
          </p:nvPr>
        </p:nvSpPr>
        <p:spPr/>
        <p:txBody>
          <a:bodyPr>
            <a:normAutofit/>
          </a:bodyPr>
          <a:lstStyle/>
          <a:p>
            <a:pPr algn="just"/>
            <a:r>
              <a:rPr lang="en-US" sz="2800" dirty="0" smtClean="0"/>
              <a:t>Objects can interact with each other to exchange and integrate data, to trigger actions and to integrate how they work together.</a:t>
            </a:r>
          </a:p>
          <a:p>
            <a:pPr algn="just"/>
            <a:r>
              <a:rPr lang="en-US" sz="2800" dirty="0" smtClean="0"/>
              <a:t>Even plants can signal their needs. In </a:t>
            </a:r>
            <a:r>
              <a:rPr lang="en-US" sz="2800" dirty="0" err="1" smtClean="0"/>
              <a:t>fact,with</a:t>
            </a:r>
            <a:r>
              <a:rPr lang="en-US" sz="2800" dirty="0" smtClean="0"/>
              <a:t> </a:t>
            </a:r>
            <a:r>
              <a:rPr lang="en-US" sz="2800" b="1" i="1" dirty="0" err="1" smtClean="0">
                <a:solidFill>
                  <a:srgbClr val="C00000"/>
                </a:solidFill>
              </a:rPr>
              <a:t>Botanicalls</a:t>
            </a:r>
            <a:r>
              <a:rPr lang="en-US" sz="2800" i="1" dirty="0" smtClean="0"/>
              <a:t>, plants can communicate on </a:t>
            </a:r>
            <a:r>
              <a:rPr lang="en-US" sz="2800" dirty="0" smtClean="0"/>
              <a:t>Twitter when they need watering and the communication can go to a sprinkler system connected to the Internet.</a:t>
            </a:r>
            <a:endParaRPr lang="en-US" sz="2800" dirty="0"/>
          </a:p>
        </p:txBody>
      </p:sp>
      <p:pic>
        <p:nvPicPr>
          <p:cNvPr id="4099" name="Picture 3"/>
          <p:cNvPicPr>
            <a:picLocks noChangeAspect="1" noChangeArrowheads="1"/>
          </p:cNvPicPr>
          <p:nvPr/>
        </p:nvPicPr>
        <p:blipFill>
          <a:blip r:embed="rId2" cstate="print"/>
          <a:srcRect/>
          <a:stretch>
            <a:fillRect/>
          </a:stretch>
        </p:blipFill>
        <p:spPr bwMode="auto">
          <a:xfrm>
            <a:off x="6096000" y="4876800"/>
            <a:ext cx="2438400" cy="190620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Nike has created </a:t>
            </a:r>
            <a:r>
              <a:rPr lang="en-US" b="1" dirty="0" smtClean="0"/>
              <a:t>“</a:t>
            </a:r>
            <a:r>
              <a:rPr lang="en-US" b="1" i="1" dirty="0" smtClean="0"/>
              <a:t>Nike Human Race u” a worldwide race </a:t>
            </a:r>
            <a:r>
              <a:rPr lang="en-US" dirty="0" smtClean="0"/>
              <a:t>that everyone can take part in by making use of a Nike+ sensor in your shoes no matter where in the world you are. The only constant for all participants is the distance.</a:t>
            </a:r>
          </a:p>
          <a:p>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Let things become intelligent</a:t>
            </a:r>
            <a:endParaRPr lang="en-US" dirty="0"/>
          </a:p>
        </p:txBody>
      </p:sp>
      <p:sp>
        <p:nvSpPr>
          <p:cNvPr id="3" name="Content Placeholder 2"/>
          <p:cNvSpPr>
            <a:spLocks noGrp="1"/>
          </p:cNvSpPr>
          <p:nvPr>
            <p:ph idx="1"/>
          </p:nvPr>
        </p:nvSpPr>
        <p:spPr/>
        <p:txBody>
          <a:bodyPr>
            <a:normAutofit/>
          </a:bodyPr>
          <a:lstStyle/>
          <a:p>
            <a:pPr algn="just"/>
            <a:r>
              <a:rPr lang="en-US" dirty="0" smtClean="0"/>
              <a:t>Object Generated Content (OGC), that is the creation of knowledge and aggregated value by individual objects, will be of certain orders of magnitude greater than any value that can be created directly by people.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28600" y="838200"/>
            <a:ext cx="8001000" cy="5287963"/>
          </a:xfrm>
        </p:spPr>
        <p:txBody>
          <a:bodyPr/>
          <a:lstStyle/>
          <a:p>
            <a:r>
              <a:rPr lang="en-US" b="1" i="1" dirty="0" smtClean="0"/>
              <a:t>GlowCap44</a:t>
            </a:r>
            <a:r>
              <a:rPr lang="en-US" i="1" dirty="0" smtClean="0"/>
              <a:t> provides </a:t>
            </a:r>
            <a:r>
              <a:rPr lang="en-US" dirty="0" smtClean="0"/>
              <a:t>intelligence to medicine bottles. They use light or sound signals or a telephone call to remind you when they have to be taken and they send your doctor or your family a monthly report on what medicine has been taken</a:t>
            </a:r>
          </a:p>
          <a:p>
            <a:endParaRPr lang="en-US" dirty="0"/>
          </a:p>
        </p:txBody>
      </p:sp>
      <p:pic>
        <p:nvPicPr>
          <p:cNvPr id="5122" name="Picture 2"/>
          <p:cNvPicPr>
            <a:picLocks noChangeAspect="1" noChangeArrowheads="1"/>
          </p:cNvPicPr>
          <p:nvPr/>
        </p:nvPicPr>
        <p:blipFill>
          <a:blip r:embed="rId2" cstate="print"/>
          <a:srcRect/>
          <a:stretch>
            <a:fillRect/>
          </a:stretch>
        </p:blipFill>
        <p:spPr bwMode="auto">
          <a:xfrm>
            <a:off x="5638800" y="3505200"/>
            <a:ext cx="2438400" cy="30842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endParaRPr lang="en-US" dirty="0" smtClean="0"/>
          </a:p>
          <a:p>
            <a:pPr>
              <a:buNone/>
            </a:pPr>
            <a:r>
              <a:rPr lang="en-US" b="1" i="1" dirty="0" err="1" smtClean="0">
                <a:solidFill>
                  <a:srgbClr val="C00000"/>
                </a:solidFill>
              </a:rPr>
              <a:t>Pling</a:t>
            </a:r>
            <a:r>
              <a:rPr lang="en-US" b="1" i="1" dirty="0" smtClean="0">
                <a:solidFill>
                  <a:srgbClr val="C00000"/>
                </a:solidFill>
              </a:rPr>
              <a:t> </a:t>
            </a:r>
            <a:r>
              <a:rPr lang="en-US" b="1" i="1" dirty="0" err="1" smtClean="0">
                <a:solidFill>
                  <a:srgbClr val="C00000"/>
                </a:solidFill>
              </a:rPr>
              <a:t>Plong</a:t>
            </a:r>
            <a:r>
              <a:rPr lang="en-US" i="1" dirty="0" smtClean="0"/>
              <a:t> - </a:t>
            </a:r>
          </a:p>
          <a:p>
            <a:pPr>
              <a:buNone/>
            </a:pPr>
            <a:r>
              <a:rPr lang="en-US" i="1" dirty="0" smtClean="0"/>
              <a:t> is a cushion that </a:t>
            </a:r>
          </a:p>
          <a:p>
            <a:pPr>
              <a:buNone/>
            </a:pPr>
            <a:r>
              <a:rPr lang="en-US" i="1" dirty="0" smtClean="0"/>
              <a:t>reads books </a:t>
            </a:r>
            <a:r>
              <a:rPr lang="en-US" dirty="0" smtClean="0"/>
              <a:t>that are </a:t>
            </a:r>
          </a:p>
          <a:p>
            <a:pPr>
              <a:buNone/>
            </a:pPr>
            <a:r>
              <a:rPr lang="en-US" dirty="0" smtClean="0"/>
              <a:t>brought close to it.</a:t>
            </a:r>
          </a:p>
          <a:p>
            <a:pPr>
              <a:buNone/>
            </a:pPr>
            <a:r>
              <a:rPr lang="en-US" dirty="0" smtClean="0"/>
              <a:t>(Bed time stories) </a:t>
            </a: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5257800" y="1752600"/>
            <a:ext cx="2882636" cy="361830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i="1" dirty="0" err="1" smtClean="0">
                <a:solidFill>
                  <a:srgbClr val="C00000"/>
                </a:solidFill>
              </a:rPr>
              <a:t>Nabaztag</a:t>
            </a:r>
            <a:r>
              <a:rPr lang="en-US" i="1" dirty="0" smtClean="0"/>
              <a:t>, is a 'rabbit’ connected to the Internet and it reads newspapers, emails, weather forecasts, messages and even  audio books downloaded from the Internet.</a:t>
            </a:r>
            <a:endParaRPr lang="en-US" dirty="0"/>
          </a:p>
        </p:txBody>
      </p:sp>
      <p:pic>
        <p:nvPicPr>
          <p:cNvPr id="3074" name="Picture 2"/>
          <p:cNvPicPr>
            <a:picLocks noChangeAspect="1" noChangeArrowheads="1"/>
          </p:cNvPicPr>
          <p:nvPr/>
        </p:nvPicPr>
        <p:blipFill>
          <a:blip r:embed="rId2" cstate="print"/>
          <a:srcRect/>
          <a:stretch>
            <a:fillRect/>
          </a:stretch>
        </p:blipFill>
        <p:spPr bwMode="auto">
          <a:xfrm>
            <a:off x="5181600" y="3733800"/>
            <a:ext cx="3770066" cy="274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403002" y="304800"/>
            <a:ext cx="8283798" cy="6207785"/>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print"/>
          <a:srcRect/>
          <a:stretch>
            <a:fillRect/>
          </a:stretch>
        </p:blipFill>
        <p:spPr bwMode="auto">
          <a:xfrm>
            <a:off x="304800" y="304800"/>
            <a:ext cx="8638861" cy="56388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a:t/>
            </a:r>
            <a:br>
              <a:rPr lang="en-US" b="1" dirty="0"/>
            </a:br>
            <a:r>
              <a:rPr lang="en-US" b="1" dirty="0" smtClean="0"/>
              <a:t/>
            </a:r>
            <a:br>
              <a:rPr lang="en-US" b="1" dirty="0" smtClean="0"/>
            </a:br>
            <a:r>
              <a:rPr lang="en-US" b="1" dirty="0" smtClean="0"/>
              <a:t>What is </a:t>
            </a:r>
            <a:r>
              <a:rPr lang="en-US" b="1" dirty="0" err="1" smtClean="0"/>
              <a:t>IoT</a:t>
            </a:r>
            <a:r>
              <a:rPr lang="en-US" b="1" dirty="0" smtClean="0"/>
              <a:t>?</a:t>
            </a:r>
            <a:endParaRPr lang="en-US" dirty="0"/>
          </a:p>
        </p:txBody>
      </p:sp>
      <p:sp>
        <p:nvSpPr>
          <p:cNvPr id="3" name="Content Placeholder 2"/>
          <p:cNvSpPr>
            <a:spLocks noGrp="1"/>
          </p:cNvSpPr>
          <p:nvPr>
            <p:ph idx="1"/>
          </p:nvPr>
        </p:nvSpPr>
        <p:spPr/>
        <p:txBody>
          <a:bodyPr/>
          <a:lstStyle/>
          <a:p>
            <a:pPr>
              <a:buNone/>
            </a:pPr>
            <a:endParaRPr lang="en-US" b="1" dirty="0"/>
          </a:p>
          <a:p>
            <a:pPr algn="just"/>
            <a:endParaRPr lang="en-US" dirty="0" smtClean="0"/>
          </a:p>
          <a:p>
            <a:pPr algn="just"/>
            <a:r>
              <a:rPr lang="en-US" dirty="0" smtClean="0"/>
              <a:t>The </a:t>
            </a:r>
            <a:r>
              <a:rPr lang="en-US" dirty="0"/>
              <a:t>Internet of Things (</a:t>
            </a:r>
            <a:r>
              <a:rPr lang="en-US" dirty="0" err="1"/>
              <a:t>IoT</a:t>
            </a:r>
            <a:r>
              <a:rPr lang="en-US" dirty="0"/>
              <a:t>) is </a:t>
            </a:r>
            <a:r>
              <a:rPr lang="en-US" b="1" dirty="0">
                <a:solidFill>
                  <a:schemeClr val="tx2"/>
                </a:solidFill>
              </a:rPr>
              <a:t>the network of</a:t>
            </a:r>
          </a:p>
          <a:p>
            <a:pPr algn="just">
              <a:buNone/>
            </a:pPr>
            <a:r>
              <a:rPr lang="en-US" b="1" dirty="0" smtClean="0">
                <a:solidFill>
                  <a:schemeClr val="tx2"/>
                </a:solidFill>
              </a:rPr>
              <a:t>    physical </a:t>
            </a:r>
            <a:r>
              <a:rPr lang="en-US" b="1" dirty="0">
                <a:solidFill>
                  <a:schemeClr val="tx2"/>
                </a:solidFill>
              </a:rPr>
              <a:t>objects or "things" embedded </a:t>
            </a:r>
            <a:r>
              <a:rPr lang="en-US" b="1" dirty="0" smtClean="0">
                <a:solidFill>
                  <a:schemeClr val="tx2"/>
                </a:solidFill>
              </a:rPr>
              <a:t>with electronics</a:t>
            </a:r>
            <a:r>
              <a:rPr lang="en-US" b="1" dirty="0">
                <a:solidFill>
                  <a:schemeClr val="tx2"/>
                </a:solidFill>
              </a:rPr>
              <a:t>, software, sensors, and </a:t>
            </a:r>
            <a:r>
              <a:rPr lang="en-US" b="1" dirty="0" smtClean="0">
                <a:solidFill>
                  <a:schemeClr val="tx2"/>
                </a:solidFill>
              </a:rPr>
              <a:t>network connectivity</a:t>
            </a:r>
            <a:r>
              <a:rPr lang="en-US" dirty="0"/>
              <a:t>, </a:t>
            </a:r>
            <a:r>
              <a:rPr lang="en-US" b="1" dirty="0">
                <a:solidFill>
                  <a:srgbClr val="FF0000"/>
                </a:solidFill>
              </a:rPr>
              <a:t>which enables these objects to </a:t>
            </a:r>
            <a:r>
              <a:rPr lang="en-US" b="1" dirty="0" smtClean="0">
                <a:solidFill>
                  <a:srgbClr val="FF0000"/>
                </a:solidFill>
              </a:rPr>
              <a:t>collect and </a:t>
            </a:r>
            <a:r>
              <a:rPr lang="en-US" b="1" dirty="0">
                <a:solidFill>
                  <a:srgbClr val="FF0000"/>
                </a:solidFill>
              </a:rPr>
              <a:t>exchange data</a:t>
            </a:r>
            <a:r>
              <a:rPr lang="en-US" dirty="0"/>
              <a:t>.</a:t>
            </a:r>
          </a:p>
        </p:txBody>
      </p:sp>
      <p:pic>
        <p:nvPicPr>
          <p:cNvPr id="4" name="Picture 3" descr="what-is-iot.jpg"/>
          <p:cNvPicPr>
            <a:picLocks noChangeAspect="1"/>
          </p:cNvPicPr>
          <p:nvPr/>
        </p:nvPicPr>
        <p:blipFill>
          <a:blip r:embed="rId2" cstate="print"/>
          <a:stretch>
            <a:fillRect/>
          </a:stretch>
        </p:blipFill>
        <p:spPr>
          <a:xfrm>
            <a:off x="0" y="533400"/>
            <a:ext cx="2971800" cy="2005965"/>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cstate="print"/>
          <a:srcRect/>
          <a:stretch>
            <a:fillRect/>
          </a:stretch>
        </p:blipFill>
        <p:spPr bwMode="auto">
          <a:xfrm>
            <a:off x="381000" y="228600"/>
            <a:ext cx="8458200" cy="6096000"/>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cstate="print"/>
          <a:srcRect/>
          <a:stretch>
            <a:fillRect/>
          </a:stretch>
        </p:blipFill>
        <p:spPr bwMode="auto">
          <a:xfrm>
            <a:off x="762000" y="228600"/>
            <a:ext cx="7696200" cy="5867103"/>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cstate="print"/>
          <a:srcRect/>
          <a:stretch>
            <a:fillRect/>
          </a:stretch>
        </p:blipFill>
        <p:spPr bwMode="auto">
          <a:xfrm>
            <a:off x="838200" y="228600"/>
            <a:ext cx="7467600" cy="5998398"/>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cstate="print"/>
          <a:srcRect/>
          <a:stretch>
            <a:fillRect/>
          </a:stretch>
        </p:blipFill>
        <p:spPr bwMode="auto">
          <a:xfrm>
            <a:off x="457200" y="380999"/>
            <a:ext cx="8229600" cy="5841402"/>
          </a:xfrm>
          <a:prstGeom prst="rect">
            <a:avLst/>
          </a:prstGeom>
          <a:noFill/>
          <a:ln w="9525">
            <a:noFill/>
            <a:miter lim="800000"/>
            <a:headEnd/>
            <a:tailEnd/>
          </a:ln>
        </p:spPr>
      </p:pic>
      <p:sp>
        <p:nvSpPr>
          <p:cNvPr id="5" name="TextBox 4"/>
          <p:cNvSpPr txBox="1"/>
          <p:nvPr/>
        </p:nvSpPr>
        <p:spPr>
          <a:xfrm>
            <a:off x="3048000" y="457200"/>
            <a:ext cx="457200" cy="369332"/>
          </a:xfrm>
          <a:prstGeom prst="rect">
            <a:avLst/>
          </a:prstGeom>
          <a:solidFill>
            <a:schemeClr val="bg1"/>
          </a:solidFill>
        </p:spPr>
        <p:txBody>
          <a:bodyPr wrap="square" rtlCol="0">
            <a:spAutoFit/>
          </a:bodyPr>
          <a:lstStyle/>
          <a:p>
            <a:r>
              <a:rPr lang="en-US" dirty="0" smtClean="0"/>
              <a:t>3.</a:t>
            </a: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cstate="print"/>
          <a:srcRect/>
          <a:stretch>
            <a:fillRect/>
          </a:stretch>
        </p:blipFill>
        <p:spPr bwMode="auto">
          <a:xfrm>
            <a:off x="609600" y="228600"/>
            <a:ext cx="8001000" cy="5993067"/>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2" cstate="print"/>
          <a:srcRect/>
          <a:stretch>
            <a:fillRect/>
          </a:stretch>
        </p:blipFill>
        <p:spPr bwMode="auto">
          <a:xfrm>
            <a:off x="457199" y="533399"/>
            <a:ext cx="8270633" cy="5181601"/>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cstate="print"/>
          <a:srcRect/>
          <a:stretch>
            <a:fillRect/>
          </a:stretch>
        </p:blipFill>
        <p:spPr bwMode="auto">
          <a:xfrm>
            <a:off x="685800" y="228600"/>
            <a:ext cx="7696200" cy="5940326"/>
          </a:xfrm>
          <a:prstGeom prst="rect">
            <a:avLst/>
          </a:prstGeom>
          <a:noFill/>
          <a:ln w="9525">
            <a:noFill/>
            <a:miter lim="800000"/>
            <a:headEnd/>
            <a:tailEnd/>
          </a:ln>
        </p:spPr>
      </p:pic>
      <p:sp>
        <p:nvSpPr>
          <p:cNvPr id="5" name="TextBox 4"/>
          <p:cNvSpPr txBox="1"/>
          <p:nvPr/>
        </p:nvSpPr>
        <p:spPr>
          <a:xfrm>
            <a:off x="1676400" y="762000"/>
            <a:ext cx="457200" cy="381000"/>
          </a:xfrm>
          <a:prstGeom prst="rect">
            <a:avLst/>
          </a:prstGeom>
          <a:solidFill>
            <a:schemeClr val="bg1"/>
          </a:solidFill>
        </p:spPr>
        <p:txBody>
          <a:bodyPr wrap="square" rtlCol="0">
            <a:spAutoFit/>
          </a:bodyPr>
          <a:lstStyle/>
          <a:p>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2" cstate="print"/>
          <a:srcRect/>
          <a:stretch>
            <a:fillRect/>
          </a:stretch>
        </p:blipFill>
        <p:spPr bwMode="auto">
          <a:xfrm>
            <a:off x="457200" y="152400"/>
            <a:ext cx="8153400" cy="6179311"/>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The oneM2M </a:t>
            </a:r>
            <a:r>
              <a:rPr lang="en-US" b="1" dirty="0" err="1" smtClean="0"/>
              <a:t>IoT</a:t>
            </a:r>
            <a:r>
              <a:rPr lang="en-US" b="1" dirty="0" smtClean="0"/>
              <a:t> Standardized Architecture</a:t>
            </a:r>
            <a:endParaRPr lang="en-US" dirty="0"/>
          </a:p>
        </p:txBody>
      </p:sp>
      <p:sp>
        <p:nvSpPr>
          <p:cNvPr id="3" name="Content Placeholder 2"/>
          <p:cNvSpPr>
            <a:spLocks noGrp="1"/>
          </p:cNvSpPr>
          <p:nvPr>
            <p:ph idx="1"/>
          </p:nvPr>
        </p:nvSpPr>
        <p:spPr/>
        <p:txBody>
          <a:bodyPr>
            <a:normAutofit fontScale="92500"/>
          </a:bodyPr>
          <a:lstStyle/>
          <a:p>
            <a:pPr algn="just"/>
            <a:r>
              <a:rPr lang="en-US" dirty="0" smtClean="0"/>
              <a:t>To standardize the rapidly growing field of machine-to-machine (M2M) communications</a:t>
            </a:r>
          </a:p>
          <a:p>
            <a:pPr algn="just"/>
            <a:r>
              <a:rPr lang="en-US" dirty="0" smtClean="0"/>
              <a:t>Common architecture that would help accelerate the adoption of M2M applications and devices.</a:t>
            </a:r>
          </a:p>
          <a:p>
            <a:pPr algn="just"/>
            <a:r>
              <a:rPr lang="en-US" b="1" dirty="0" smtClean="0"/>
              <a:t>OneM2M</a:t>
            </a:r>
            <a:r>
              <a:rPr lang="en-US" dirty="0" smtClean="0"/>
              <a:t>’s framework focuses on </a:t>
            </a:r>
            <a:r>
              <a:rPr lang="en-US" b="1" dirty="0" err="1" smtClean="0"/>
              <a:t>IoT</a:t>
            </a:r>
            <a:r>
              <a:rPr lang="en-US" b="1" dirty="0" smtClean="0"/>
              <a:t> services</a:t>
            </a:r>
            <a:r>
              <a:rPr lang="en-US" dirty="0" smtClean="0"/>
              <a:t>, applications, and platforms. These include smart metering applications, smart grid, smart city automation, e-health, and connected vehicles</a:t>
            </a:r>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The Main Elements of the oneM2M </a:t>
            </a:r>
            <a:r>
              <a:rPr lang="en-US" i="1" dirty="0" err="1" smtClean="0"/>
              <a:t>IoT</a:t>
            </a:r>
            <a:r>
              <a:rPr lang="en-US" i="1" dirty="0" smtClean="0"/>
              <a:t> Architecture</a:t>
            </a:r>
            <a:endParaRPr lang="en-US" dirty="0"/>
          </a:p>
        </p:txBody>
      </p:sp>
      <p:sp>
        <p:nvSpPr>
          <p:cNvPr id="3" name="Content Placeholder 2"/>
          <p:cNvSpPr>
            <a:spLocks noGrp="1"/>
          </p:cNvSpPr>
          <p:nvPr>
            <p:ph idx="1"/>
          </p:nvPr>
        </p:nvSpPr>
        <p:spPr/>
        <p:txBody>
          <a:bodyPr/>
          <a:lstStyle/>
          <a:p>
            <a:endParaRPr lang="en-US"/>
          </a:p>
        </p:txBody>
      </p:sp>
      <p:pic>
        <p:nvPicPr>
          <p:cNvPr id="11266" name="Picture 2"/>
          <p:cNvPicPr>
            <a:picLocks noChangeAspect="1" noChangeArrowheads="1"/>
          </p:cNvPicPr>
          <p:nvPr/>
        </p:nvPicPr>
        <p:blipFill>
          <a:blip r:embed="rId2" cstate="print"/>
          <a:srcRect/>
          <a:stretch>
            <a:fillRect/>
          </a:stretch>
        </p:blipFill>
        <p:spPr bwMode="auto">
          <a:xfrm>
            <a:off x="719138" y="1557338"/>
            <a:ext cx="7705725" cy="3743325"/>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print"/>
          <a:srcRect/>
          <a:stretch>
            <a:fillRect/>
          </a:stretch>
        </p:blipFill>
        <p:spPr bwMode="auto">
          <a:xfrm>
            <a:off x="52388" y="247650"/>
            <a:ext cx="9039225" cy="6362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Applications layer</a:t>
            </a:r>
            <a:endParaRPr lang="en-US" dirty="0"/>
          </a:p>
        </p:txBody>
      </p:sp>
      <p:sp>
        <p:nvSpPr>
          <p:cNvPr id="3" name="Content Placeholder 2"/>
          <p:cNvSpPr>
            <a:spLocks noGrp="1"/>
          </p:cNvSpPr>
          <p:nvPr>
            <p:ph idx="1"/>
          </p:nvPr>
        </p:nvSpPr>
        <p:spPr/>
        <p:txBody>
          <a:bodyPr>
            <a:normAutofit fontScale="92500" lnSpcReduction="10000"/>
          </a:bodyPr>
          <a:lstStyle/>
          <a:p>
            <a:pPr algn="just"/>
            <a:r>
              <a:rPr lang="en-US" b="1" dirty="0" smtClean="0"/>
              <a:t>The oneM2M architecture gives major attention to connectivity between </a:t>
            </a:r>
            <a:r>
              <a:rPr lang="en-US" dirty="0" smtClean="0"/>
              <a:t>devices and their applications. </a:t>
            </a:r>
          </a:p>
          <a:p>
            <a:pPr algn="just"/>
            <a:r>
              <a:rPr lang="en-US" dirty="0" smtClean="0"/>
              <a:t>This domain </a:t>
            </a:r>
            <a:r>
              <a:rPr lang="en-US" b="1" dirty="0" smtClean="0"/>
              <a:t>includes the application-layer protocols</a:t>
            </a:r>
            <a:r>
              <a:rPr lang="en-US" dirty="0" smtClean="0"/>
              <a:t> and attempts to standardize northbound </a:t>
            </a:r>
            <a:r>
              <a:rPr lang="en-US" b="1" dirty="0" smtClean="0"/>
              <a:t>API definitions </a:t>
            </a:r>
            <a:r>
              <a:rPr lang="en-US" dirty="0" smtClean="0"/>
              <a:t>for interaction with business intelligence (BI) systems.</a:t>
            </a:r>
          </a:p>
          <a:p>
            <a:pPr algn="just"/>
            <a:r>
              <a:rPr lang="en-US" dirty="0" smtClean="0"/>
              <a:t>Applications tend to be industry-specific and have their own sets of data models, and thus they are shown as vertical entities.</a:t>
            </a:r>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Services layer</a:t>
            </a:r>
            <a:endParaRPr lang="en-US" dirty="0"/>
          </a:p>
        </p:txBody>
      </p:sp>
      <p:sp>
        <p:nvSpPr>
          <p:cNvPr id="3" name="Content Placeholder 2"/>
          <p:cNvSpPr>
            <a:spLocks noGrp="1"/>
          </p:cNvSpPr>
          <p:nvPr>
            <p:ph idx="1"/>
          </p:nvPr>
        </p:nvSpPr>
        <p:spPr/>
        <p:txBody>
          <a:bodyPr/>
          <a:lstStyle/>
          <a:p>
            <a:pPr algn="just"/>
            <a:r>
              <a:rPr lang="en-US" dirty="0" smtClean="0"/>
              <a:t>Include the physical network that the </a:t>
            </a:r>
            <a:r>
              <a:rPr lang="en-US" dirty="0" err="1" smtClean="0"/>
              <a:t>IoT</a:t>
            </a:r>
            <a:r>
              <a:rPr lang="en-US" dirty="0" smtClean="0"/>
              <a:t> applications run on, the underlying management protocols, and the hardware</a:t>
            </a:r>
          </a:p>
          <a:p>
            <a:r>
              <a:rPr lang="en-US" dirty="0" smtClean="0"/>
              <a:t>Adds APIs and middleware supporting third-party services and applications</a:t>
            </a: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Network layer</a:t>
            </a:r>
            <a:endParaRPr lang="en-US" dirty="0"/>
          </a:p>
        </p:txBody>
      </p:sp>
      <p:sp>
        <p:nvSpPr>
          <p:cNvPr id="3" name="Content Placeholder 2"/>
          <p:cNvSpPr>
            <a:spLocks noGrp="1"/>
          </p:cNvSpPr>
          <p:nvPr>
            <p:ph idx="1"/>
          </p:nvPr>
        </p:nvSpPr>
        <p:spPr/>
        <p:txBody>
          <a:bodyPr>
            <a:normAutofit fontScale="92500" lnSpcReduction="20000"/>
          </a:bodyPr>
          <a:lstStyle/>
          <a:p>
            <a:pPr algn="just"/>
            <a:r>
              <a:rPr lang="en-US" b="1" dirty="0" smtClean="0"/>
              <a:t>This is the communication domain for the </a:t>
            </a:r>
            <a:r>
              <a:rPr lang="en-US" b="1" dirty="0" err="1" smtClean="0"/>
              <a:t>IoT</a:t>
            </a:r>
            <a:r>
              <a:rPr lang="en-US" b="1" dirty="0" smtClean="0"/>
              <a:t> devices and endpoints.</a:t>
            </a:r>
          </a:p>
          <a:p>
            <a:pPr algn="just"/>
            <a:r>
              <a:rPr lang="en-US" b="1" dirty="0" smtClean="0"/>
              <a:t>It includes </a:t>
            </a:r>
            <a:r>
              <a:rPr lang="en-US" dirty="0" smtClean="0"/>
              <a:t>the devices themselves and the communications network that links them.</a:t>
            </a:r>
          </a:p>
          <a:p>
            <a:pPr algn="just"/>
            <a:r>
              <a:rPr lang="en-US" dirty="0" smtClean="0"/>
              <a:t>Embodiments of this communications infrastructure include wireless mesh technologies, such as IEEE 802.15.4, and wireless point-to-multipoint systems, such as IEEE 801.11ah. </a:t>
            </a:r>
          </a:p>
          <a:p>
            <a:pPr algn="just"/>
            <a:r>
              <a:rPr lang="en-US" dirty="0" smtClean="0"/>
              <a:t>Also included are </a:t>
            </a:r>
            <a:r>
              <a:rPr lang="en-US" smtClean="0"/>
              <a:t>wired device connections</a:t>
            </a:r>
            <a:r>
              <a:rPr lang="en-US" dirty="0" smtClean="0"/>
              <a:t>, such as IEEE 1901 power line communications.</a:t>
            </a:r>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The </a:t>
            </a:r>
            <a:r>
              <a:rPr lang="en-US" b="1" dirty="0" err="1" smtClean="0"/>
              <a:t>IoT</a:t>
            </a:r>
            <a:r>
              <a:rPr lang="en-US" b="1" dirty="0" smtClean="0"/>
              <a:t> World Forum (</a:t>
            </a:r>
            <a:r>
              <a:rPr lang="en-US" b="1" dirty="0" err="1" smtClean="0"/>
              <a:t>IoTWF</a:t>
            </a:r>
            <a:r>
              <a:rPr lang="en-US" b="1" dirty="0" smtClean="0"/>
              <a:t>) Standardized Architecture</a:t>
            </a:r>
            <a:endParaRPr lang="en-US" dirty="0"/>
          </a:p>
        </p:txBody>
      </p:sp>
      <p:sp>
        <p:nvSpPr>
          <p:cNvPr id="3" name="Content Placeholder 2"/>
          <p:cNvSpPr>
            <a:spLocks noGrp="1"/>
          </p:cNvSpPr>
          <p:nvPr>
            <p:ph idx="1"/>
          </p:nvPr>
        </p:nvSpPr>
        <p:spPr/>
        <p:txBody>
          <a:bodyPr/>
          <a:lstStyle/>
          <a:p>
            <a:pPr algn="just"/>
            <a:r>
              <a:rPr lang="en-US" dirty="0" smtClean="0"/>
              <a:t>In 2014 the </a:t>
            </a:r>
            <a:r>
              <a:rPr lang="en-US" dirty="0" err="1" smtClean="0"/>
              <a:t>IoTWF</a:t>
            </a:r>
            <a:r>
              <a:rPr lang="en-US" dirty="0" smtClean="0"/>
              <a:t> architectural committee (led by Cisco, IBM, Rockwell Automation, and others) published a </a:t>
            </a:r>
            <a:r>
              <a:rPr lang="en-US" dirty="0" smtClean="0">
                <a:solidFill>
                  <a:srgbClr val="FF0000"/>
                </a:solidFill>
              </a:rPr>
              <a:t>seven-layer </a:t>
            </a:r>
            <a:r>
              <a:rPr lang="en-US" dirty="0" err="1" smtClean="0">
                <a:solidFill>
                  <a:srgbClr val="FF0000"/>
                </a:solidFill>
              </a:rPr>
              <a:t>IoT</a:t>
            </a:r>
            <a:r>
              <a:rPr lang="en-US" dirty="0" smtClean="0">
                <a:solidFill>
                  <a:srgbClr val="FF0000"/>
                </a:solidFill>
              </a:rPr>
              <a:t> architectural reference model.</a:t>
            </a:r>
          </a:p>
          <a:p>
            <a:pPr algn="just"/>
            <a:r>
              <a:rPr lang="en-US" dirty="0" smtClean="0">
                <a:solidFill>
                  <a:srgbClr val="FF0000"/>
                </a:solidFill>
              </a:rPr>
              <a:t>Clean, simplified </a:t>
            </a:r>
            <a:r>
              <a:rPr lang="en-US" dirty="0" smtClean="0"/>
              <a:t>perspective on </a:t>
            </a:r>
            <a:r>
              <a:rPr lang="en-US" dirty="0" err="1" smtClean="0"/>
              <a:t>IoT</a:t>
            </a:r>
            <a:r>
              <a:rPr lang="en-US" dirty="0" smtClean="0"/>
              <a:t> and includes </a:t>
            </a:r>
            <a:r>
              <a:rPr lang="en-US" dirty="0" smtClean="0">
                <a:solidFill>
                  <a:srgbClr val="FF0000"/>
                </a:solidFill>
              </a:rPr>
              <a:t>edge computing, data storage, and access</a:t>
            </a:r>
            <a:endParaRPr lang="en-US" dirty="0">
              <a:solidFill>
                <a:srgbClr val="FF0000"/>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The </a:t>
            </a:r>
            <a:r>
              <a:rPr lang="en-US" b="1" dirty="0" err="1" smtClean="0"/>
              <a:t>IoT</a:t>
            </a:r>
            <a:r>
              <a:rPr lang="en-US" b="1" dirty="0" smtClean="0"/>
              <a:t> World Forum (</a:t>
            </a:r>
            <a:r>
              <a:rPr lang="en-US" b="1" dirty="0" err="1" smtClean="0"/>
              <a:t>IoTWF</a:t>
            </a:r>
            <a:r>
              <a:rPr lang="en-US" b="1" dirty="0" smtClean="0"/>
              <a:t>) Standardized Architecture</a:t>
            </a:r>
            <a:endParaRPr lang="en-US" dirty="0"/>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111985" y="1447800"/>
            <a:ext cx="9032015" cy="518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just"/>
            <a:r>
              <a:rPr lang="en-US" sz="2800" dirty="0" smtClean="0"/>
              <a:t>Defines a set of levels with control flowing from the center (this could be either </a:t>
            </a:r>
            <a:r>
              <a:rPr lang="en-US" sz="2800" dirty="0" smtClean="0">
                <a:solidFill>
                  <a:srgbClr val="FF0000"/>
                </a:solidFill>
              </a:rPr>
              <a:t>a cloud service or a dedicated data center</a:t>
            </a:r>
            <a:r>
              <a:rPr lang="en-US" sz="2800" dirty="0" smtClean="0"/>
              <a:t>), to the </a:t>
            </a:r>
            <a:r>
              <a:rPr lang="en-US" sz="2800" b="1" dirty="0" smtClean="0"/>
              <a:t>edge</a:t>
            </a:r>
            <a:r>
              <a:rPr lang="en-US" sz="2800" dirty="0" smtClean="0"/>
              <a:t>, which includes sensors, </a:t>
            </a:r>
            <a:r>
              <a:rPr lang="en-US" sz="2800" b="1" dirty="0" smtClean="0"/>
              <a:t>devices</a:t>
            </a:r>
            <a:r>
              <a:rPr lang="en-US" sz="2800" dirty="0" smtClean="0"/>
              <a:t>, machines, and other types of intelligent end nodes. </a:t>
            </a:r>
          </a:p>
          <a:p>
            <a:pPr algn="just"/>
            <a:r>
              <a:rPr lang="en-US" sz="2800" dirty="0" smtClean="0"/>
              <a:t>In general, </a:t>
            </a:r>
            <a:r>
              <a:rPr lang="en-US" sz="2800" b="1" dirty="0" smtClean="0"/>
              <a:t>data travels up the stack</a:t>
            </a:r>
            <a:r>
              <a:rPr lang="en-US" sz="2800" dirty="0" smtClean="0"/>
              <a:t>, originating from the edge, and goes northbound to the center.</a:t>
            </a:r>
            <a:endParaRPr lang="en-US" sz="280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endParaRPr lang="en-US" dirty="0"/>
          </a:p>
        </p:txBody>
      </p:sp>
      <p:sp>
        <p:nvSpPr>
          <p:cNvPr id="3" name="Content Placeholder 2"/>
          <p:cNvSpPr>
            <a:spLocks noGrp="1"/>
          </p:cNvSpPr>
          <p:nvPr>
            <p:ph idx="1"/>
          </p:nvPr>
        </p:nvSpPr>
        <p:spPr>
          <a:xfrm>
            <a:off x="457200" y="1143000"/>
            <a:ext cx="8229600" cy="4983163"/>
          </a:xfrm>
        </p:spPr>
        <p:txBody>
          <a:bodyPr>
            <a:normAutofit fontScale="92500"/>
          </a:bodyPr>
          <a:lstStyle/>
          <a:p>
            <a:pPr algn="just"/>
            <a:r>
              <a:rPr lang="en-US" b="1" dirty="0" smtClean="0">
                <a:solidFill>
                  <a:srgbClr val="FF0000"/>
                </a:solidFill>
              </a:rPr>
              <a:t>Decompose the </a:t>
            </a:r>
            <a:r>
              <a:rPr lang="en-US" b="1" dirty="0" err="1" smtClean="0">
                <a:solidFill>
                  <a:srgbClr val="FF0000"/>
                </a:solidFill>
              </a:rPr>
              <a:t>IoT</a:t>
            </a:r>
            <a:r>
              <a:rPr lang="en-US" b="1" dirty="0" smtClean="0">
                <a:solidFill>
                  <a:srgbClr val="FF0000"/>
                </a:solidFill>
              </a:rPr>
              <a:t> problem into smaller parts</a:t>
            </a:r>
          </a:p>
          <a:p>
            <a:pPr algn="just"/>
            <a:r>
              <a:rPr lang="en-US" b="1" dirty="0" smtClean="0">
                <a:solidFill>
                  <a:srgbClr val="00B050"/>
                </a:solidFill>
              </a:rPr>
              <a:t>Identify different technologies at each layer and how they relate to one another</a:t>
            </a:r>
          </a:p>
          <a:p>
            <a:pPr algn="just"/>
            <a:r>
              <a:rPr lang="en-US" b="1" dirty="0" smtClean="0">
                <a:solidFill>
                  <a:srgbClr val="0070C0"/>
                </a:solidFill>
              </a:rPr>
              <a:t>Define a system in which different parts can be provided by different vendors</a:t>
            </a:r>
          </a:p>
          <a:p>
            <a:pPr algn="just"/>
            <a:r>
              <a:rPr lang="en-US" b="1" dirty="0" smtClean="0">
                <a:solidFill>
                  <a:schemeClr val="accent2"/>
                </a:solidFill>
              </a:rPr>
              <a:t>Have a process of defining interfaces that leads to interoperability</a:t>
            </a:r>
          </a:p>
          <a:p>
            <a:pPr algn="just"/>
            <a:r>
              <a:rPr lang="en-US" b="1" dirty="0" smtClean="0">
                <a:solidFill>
                  <a:schemeClr val="accent5">
                    <a:lumMod val="75000"/>
                  </a:schemeClr>
                </a:solidFill>
              </a:rPr>
              <a:t>Define a tiered security model that is enforced at the transition points between levels</a:t>
            </a:r>
            <a:endParaRPr lang="en-US" b="1" dirty="0">
              <a:solidFill>
                <a:schemeClr val="accent5">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Layer 1: Physical Devices and Controllers Layer</a:t>
            </a:r>
            <a:br>
              <a:rPr lang="en-US" b="1" dirty="0" smtClean="0"/>
            </a:br>
            <a:endParaRPr lang="en-US" dirty="0"/>
          </a:p>
        </p:txBody>
      </p:sp>
      <p:sp>
        <p:nvSpPr>
          <p:cNvPr id="3" name="Content Placeholder 2"/>
          <p:cNvSpPr>
            <a:spLocks noGrp="1"/>
          </p:cNvSpPr>
          <p:nvPr>
            <p:ph idx="1"/>
          </p:nvPr>
        </p:nvSpPr>
        <p:spPr/>
        <p:txBody>
          <a:bodyPr>
            <a:normAutofit fontScale="92500"/>
          </a:bodyPr>
          <a:lstStyle/>
          <a:p>
            <a:pPr algn="just"/>
            <a:r>
              <a:rPr lang="en-US" dirty="0" smtClean="0">
                <a:solidFill>
                  <a:schemeClr val="accent5">
                    <a:lumMod val="75000"/>
                  </a:schemeClr>
                </a:solidFill>
              </a:rPr>
              <a:t>This layer is home to the “things” in the Internet of Things, including the various endpoint devices and sensors that send and receive information.</a:t>
            </a:r>
          </a:p>
          <a:p>
            <a:pPr algn="just"/>
            <a:r>
              <a:rPr lang="en-US" dirty="0" smtClean="0">
                <a:solidFill>
                  <a:srgbClr val="FF0000"/>
                </a:solidFill>
              </a:rPr>
              <a:t>The size of these “things” can range from almost microscopic sensors to giant machines in a factory. </a:t>
            </a:r>
          </a:p>
          <a:p>
            <a:pPr algn="just"/>
            <a:r>
              <a:rPr lang="en-US" dirty="0" smtClean="0">
                <a:solidFill>
                  <a:srgbClr val="00B050"/>
                </a:solidFill>
              </a:rPr>
              <a:t>Their primary function is </a:t>
            </a:r>
            <a:r>
              <a:rPr lang="en-US" b="1" dirty="0" smtClean="0">
                <a:solidFill>
                  <a:srgbClr val="00B050"/>
                </a:solidFill>
              </a:rPr>
              <a:t>generating data</a:t>
            </a:r>
            <a:r>
              <a:rPr lang="en-US" dirty="0" smtClean="0">
                <a:solidFill>
                  <a:srgbClr val="00B050"/>
                </a:solidFill>
              </a:rPr>
              <a:t> and being capable of being queried and/or controlled over a network.</a:t>
            </a:r>
            <a:endParaRPr lang="en-US" dirty="0">
              <a:solidFill>
                <a:srgbClr val="00B050"/>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rmAutofit fontScale="90000"/>
          </a:bodyPr>
          <a:lstStyle/>
          <a:p>
            <a:r>
              <a:rPr lang="en-US" b="1" dirty="0" smtClean="0"/>
              <a:t>Layer 2: Connectivity Layer</a:t>
            </a:r>
            <a:endParaRPr lang="en-US" dirty="0"/>
          </a:p>
        </p:txBody>
      </p:sp>
      <p:sp>
        <p:nvSpPr>
          <p:cNvPr id="3" name="Content Placeholder 2"/>
          <p:cNvSpPr>
            <a:spLocks noGrp="1"/>
          </p:cNvSpPr>
          <p:nvPr>
            <p:ph idx="1"/>
          </p:nvPr>
        </p:nvSpPr>
        <p:spPr>
          <a:xfrm>
            <a:off x="457200" y="685800"/>
            <a:ext cx="8229600" cy="5440363"/>
          </a:xfrm>
        </p:spPr>
        <p:txBody>
          <a:bodyPr/>
          <a:lstStyle/>
          <a:p>
            <a:pPr algn="just"/>
            <a:r>
              <a:rPr lang="en-US" sz="2800" dirty="0" smtClean="0"/>
              <a:t>Reliable and timely transmission of data.</a:t>
            </a:r>
          </a:p>
          <a:p>
            <a:pPr algn="just"/>
            <a:r>
              <a:rPr lang="en-US" sz="2800" dirty="0" smtClean="0"/>
              <a:t>This includes transmissions between Layer 1 devices and the network and between the network and information processing that occurs at Layer 3 (the edge computing layer).</a:t>
            </a:r>
          </a:p>
          <a:p>
            <a:endParaRPr lang="en-US" dirty="0"/>
          </a:p>
        </p:txBody>
      </p:sp>
      <p:pic>
        <p:nvPicPr>
          <p:cNvPr id="5" name="Picture 4" descr="layer 2.png"/>
          <p:cNvPicPr>
            <a:picLocks noChangeAspect="1"/>
          </p:cNvPicPr>
          <p:nvPr/>
        </p:nvPicPr>
        <p:blipFill>
          <a:blip r:embed="rId2" cstate="print"/>
          <a:stretch>
            <a:fillRect/>
          </a:stretch>
        </p:blipFill>
        <p:spPr>
          <a:xfrm>
            <a:off x="990600" y="3048000"/>
            <a:ext cx="7177397" cy="3438564"/>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Layer 3: Edge Computing Layer</a:t>
            </a:r>
            <a:endParaRPr lang="en-US" dirty="0"/>
          </a:p>
        </p:txBody>
      </p:sp>
      <p:sp>
        <p:nvSpPr>
          <p:cNvPr id="3" name="Content Placeholder 2"/>
          <p:cNvSpPr>
            <a:spLocks noGrp="1"/>
          </p:cNvSpPr>
          <p:nvPr>
            <p:ph idx="1"/>
          </p:nvPr>
        </p:nvSpPr>
        <p:spPr/>
        <p:txBody>
          <a:bodyPr/>
          <a:lstStyle/>
          <a:p>
            <a:pPr algn="just"/>
            <a:r>
              <a:rPr lang="en-US" dirty="0" smtClean="0">
                <a:solidFill>
                  <a:srgbClr val="00B050"/>
                </a:solidFill>
              </a:rPr>
              <a:t>The emphasis is on data reduction and converting network data flows into information that is ready for storage and processing by higher layers</a:t>
            </a:r>
            <a:r>
              <a:rPr lang="en-US" dirty="0" smtClean="0"/>
              <a:t>.</a:t>
            </a:r>
          </a:p>
          <a:p>
            <a:pPr algn="just"/>
            <a:r>
              <a:rPr lang="en-US" dirty="0" smtClean="0">
                <a:solidFill>
                  <a:srgbClr val="FF0000"/>
                </a:solidFill>
              </a:rPr>
              <a:t>Information processing is initiated as early and as close to the edge of the network as possible</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cstate="print"/>
          <a:srcRect/>
          <a:stretch>
            <a:fillRect/>
          </a:stretch>
        </p:blipFill>
        <p:spPr bwMode="auto">
          <a:xfrm>
            <a:off x="0" y="0"/>
            <a:ext cx="9477375" cy="7105650"/>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print"/>
          <a:srcRect/>
          <a:stretch>
            <a:fillRect/>
          </a:stretch>
        </p:blipFill>
        <p:spPr bwMode="auto">
          <a:xfrm>
            <a:off x="0" y="304800"/>
            <a:ext cx="9144000" cy="6315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57200"/>
          </a:xfrm>
        </p:spPr>
        <p:txBody>
          <a:bodyPr>
            <a:normAutofit fontScale="90000"/>
          </a:bodyPr>
          <a:lstStyle/>
          <a:p>
            <a:r>
              <a:rPr lang="en-US" b="1" dirty="0" smtClean="0"/>
              <a:t>Upper Layers: Layers 4–7</a:t>
            </a:r>
            <a:endParaRPr lang="en-US" dirty="0"/>
          </a:p>
        </p:txBody>
      </p:sp>
      <p:sp>
        <p:nvSpPr>
          <p:cNvPr id="3" name="Content Placeholder 2"/>
          <p:cNvSpPr>
            <a:spLocks noGrp="1"/>
          </p:cNvSpPr>
          <p:nvPr>
            <p:ph idx="1"/>
          </p:nvPr>
        </p:nvSpPr>
        <p:spPr>
          <a:xfrm>
            <a:off x="457200" y="533400"/>
            <a:ext cx="8229600" cy="5592763"/>
          </a:xfrm>
        </p:spPr>
        <p:txBody>
          <a:bodyPr>
            <a:normAutofit/>
          </a:bodyPr>
          <a:lstStyle/>
          <a:p>
            <a:r>
              <a:rPr lang="en-US" sz="2800" dirty="0" smtClean="0"/>
              <a:t>The upper layers deal with handling and processing the </a:t>
            </a:r>
            <a:r>
              <a:rPr lang="en-US" sz="2800" dirty="0" err="1" smtClean="0"/>
              <a:t>IoT</a:t>
            </a:r>
            <a:r>
              <a:rPr lang="en-US" sz="2800" dirty="0" smtClean="0"/>
              <a:t> data generated by the bottom layer</a:t>
            </a:r>
            <a:r>
              <a:rPr lang="en-US" sz="2400" dirty="0" smtClean="0"/>
              <a:t>.</a:t>
            </a:r>
            <a:endParaRPr lang="en-US" sz="2400" dirty="0"/>
          </a:p>
        </p:txBody>
      </p:sp>
      <p:pic>
        <p:nvPicPr>
          <p:cNvPr id="3075" name="Picture 3"/>
          <p:cNvPicPr>
            <a:picLocks noChangeAspect="1" noChangeArrowheads="1"/>
          </p:cNvPicPr>
          <p:nvPr/>
        </p:nvPicPr>
        <p:blipFill>
          <a:blip r:embed="rId2" cstate="print"/>
          <a:srcRect/>
          <a:stretch>
            <a:fillRect/>
          </a:stretch>
        </p:blipFill>
        <p:spPr bwMode="auto">
          <a:xfrm>
            <a:off x="304800" y="1752600"/>
            <a:ext cx="8584309" cy="4267200"/>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52400"/>
          </a:xfrm>
        </p:spPr>
        <p:txBody>
          <a:bodyPr>
            <a:noAutofit/>
          </a:bodyPr>
          <a:lstStyle/>
          <a:p>
            <a:r>
              <a:rPr lang="en-US" sz="3200" dirty="0" smtClean="0"/>
              <a:t>Alternative </a:t>
            </a:r>
            <a:r>
              <a:rPr lang="en-US" sz="3200" dirty="0" err="1" smtClean="0"/>
              <a:t>IoT</a:t>
            </a:r>
            <a:r>
              <a:rPr lang="en-US" sz="3200" dirty="0" smtClean="0"/>
              <a:t> models </a:t>
            </a:r>
            <a:endParaRPr lang="en-US" sz="3200" dirty="0"/>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1066800" y="455551"/>
            <a:ext cx="6624637" cy="64024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b="1" dirty="0" smtClean="0"/>
              <a:t>A Simplified </a:t>
            </a:r>
            <a:r>
              <a:rPr lang="en-US" b="1" dirty="0" err="1" smtClean="0"/>
              <a:t>IoT</a:t>
            </a:r>
            <a:r>
              <a:rPr lang="en-US" b="1" dirty="0" smtClean="0"/>
              <a:t> Architecture</a:t>
            </a:r>
            <a:endParaRPr lang="en-US" dirty="0"/>
          </a:p>
        </p:txBody>
      </p:sp>
      <p:sp>
        <p:nvSpPr>
          <p:cNvPr id="3" name="Content Placeholder 2"/>
          <p:cNvSpPr>
            <a:spLocks noGrp="1"/>
          </p:cNvSpPr>
          <p:nvPr>
            <p:ph idx="1"/>
          </p:nvPr>
        </p:nvSpPr>
        <p:spPr>
          <a:xfrm>
            <a:off x="457200" y="914400"/>
            <a:ext cx="8229600" cy="5211763"/>
          </a:xfrm>
        </p:spPr>
        <p:txBody>
          <a:bodyPr>
            <a:normAutofit/>
          </a:bodyPr>
          <a:lstStyle/>
          <a:p>
            <a:pPr algn="just"/>
            <a:r>
              <a:rPr lang="en-US" sz="2800" dirty="0" smtClean="0"/>
              <a:t>An </a:t>
            </a:r>
            <a:r>
              <a:rPr lang="en-US" sz="2800" dirty="0" err="1" smtClean="0"/>
              <a:t>IoT</a:t>
            </a:r>
            <a:r>
              <a:rPr lang="en-US" sz="2800" dirty="0" smtClean="0"/>
              <a:t> framework that highlights the fundamental building blocks that are common to most </a:t>
            </a:r>
            <a:r>
              <a:rPr lang="en-US" sz="2800" dirty="0" err="1" smtClean="0"/>
              <a:t>IoT</a:t>
            </a:r>
            <a:r>
              <a:rPr lang="en-US" sz="2800" dirty="0" smtClean="0"/>
              <a:t> systems and which is intended to help you in designing an </a:t>
            </a:r>
            <a:r>
              <a:rPr lang="en-US" sz="2800" dirty="0" err="1" smtClean="0"/>
              <a:t>IoT</a:t>
            </a:r>
            <a:r>
              <a:rPr lang="en-US" sz="2800" dirty="0" smtClean="0"/>
              <a:t> network.</a:t>
            </a:r>
          </a:p>
          <a:p>
            <a:pPr algn="just"/>
            <a:r>
              <a:rPr lang="en-US" sz="2800" dirty="0" smtClean="0"/>
              <a:t>Presented as two parallel stacks.</a:t>
            </a:r>
          </a:p>
          <a:p>
            <a:pPr algn="just"/>
            <a:endParaRPr lang="en-US" sz="2800" dirty="0"/>
          </a:p>
        </p:txBody>
      </p:sp>
      <p:pic>
        <p:nvPicPr>
          <p:cNvPr id="7" name="Picture 6" descr="iot stack.png"/>
          <p:cNvPicPr>
            <a:picLocks noChangeAspect="1"/>
          </p:cNvPicPr>
          <p:nvPr/>
        </p:nvPicPr>
        <p:blipFill>
          <a:blip r:embed="rId2" cstate="print"/>
          <a:stretch>
            <a:fillRect/>
          </a:stretch>
        </p:blipFill>
        <p:spPr>
          <a:xfrm>
            <a:off x="1676400" y="3429000"/>
            <a:ext cx="6052457" cy="312420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Fog Computing</a:t>
            </a:r>
            <a:endParaRPr lang="en-US" dirty="0"/>
          </a:p>
        </p:txBody>
      </p:sp>
      <p:sp>
        <p:nvSpPr>
          <p:cNvPr id="3" name="Content Placeholder 2"/>
          <p:cNvSpPr>
            <a:spLocks noGrp="1"/>
          </p:cNvSpPr>
          <p:nvPr>
            <p:ph idx="1"/>
          </p:nvPr>
        </p:nvSpPr>
        <p:spPr>
          <a:xfrm>
            <a:off x="457200" y="1371600"/>
            <a:ext cx="8229600" cy="4754563"/>
          </a:xfrm>
        </p:spPr>
        <p:txBody>
          <a:bodyPr>
            <a:normAutofit fontScale="85000" lnSpcReduction="10000"/>
          </a:bodyPr>
          <a:lstStyle/>
          <a:p>
            <a:pPr algn="just"/>
            <a:r>
              <a:rPr lang="en-US" dirty="0" smtClean="0">
                <a:solidFill>
                  <a:srgbClr val="FF0000"/>
                </a:solidFill>
              </a:rPr>
              <a:t>To distribute data management throughout the </a:t>
            </a:r>
            <a:r>
              <a:rPr lang="en-US" dirty="0" err="1" smtClean="0">
                <a:solidFill>
                  <a:srgbClr val="FF0000"/>
                </a:solidFill>
              </a:rPr>
              <a:t>IoT</a:t>
            </a:r>
            <a:r>
              <a:rPr lang="en-US" dirty="0" smtClean="0">
                <a:solidFill>
                  <a:srgbClr val="FF0000"/>
                </a:solidFill>
              </a:rPr>
              <a:t> system, </a:t>
            </a:r>
            <a:r>
              <a:rPr lang="en-US" b="1" dirty="0" smtClean="0">
                <a:solidFill>
                  <a:srgbClr val="FF0000"/>
                </a:solidFill>
              </a:rPr>
              <a:t>as close to the edge of the IP network </a:t>
            </a:r>
            <a:r>
              <a:rPr lang="en-US" dirty="0" smtClean="0">
                <a:solidFill>
                  <a:srgbClr val="FF0000"/>
                </a:solidFill>
              </a:rPr>
              <a:t>as possible. </a:t>
            </a:r>
          </a:p>
          <a:p>
            <a:pPr algn="just"/>
            <a:r>
              <a:rPr lang="en-US" dirty="0" smtClean="0">
                <a:solidFill>
                  <a:srgbClr val="00B050"/>
                </a:solidFill>
              </a:rPr>
              <a:t>The best-known. embodiment of edge services in </a:t>
            </a:r>
            <a:r>
              <a:rPr lang="en-US" dirty="0" err="1" smtClean="0">
                <a:solidFill>
                  <a:srgbClr val="00B050"/>
                </a:solidFill>
              </a:rPr>
              <a:t>IoT</a:t>
            </a:r>
            <a:r>
              <a:rPr lang="en-US" dirty="0" smtClean="0">
                <a:solidFill>
                  <a:srgbClr val="00B050"/>
                </a:solidFill>
              </a:rPr>
              <a:t> is fog computing. </a:t>
            </a:r>
            <a:r>
              <a:rPr lang="en-US" b="1" dirty="0" smtClean="0">
                <a:solidFill>
                  <a:srgbClr val="00B050"/>
                </a:solidFill>
              </a:rPr>
              <a:t>Any device with computing, storage, and network connectivity can be a fog node</a:t>
            </a:r>
            <a:r>
              <a:rPr lang="en-US" dirty="0" smtClean="0">
                <a:solidFill>
                  <a:srgbClr val="00B050"/>
                </a:solidFill>
              </a:rPr>
              <a:t>. Examples include industrial controllers, switches, routers, embedded servers, and </a:t>
            </a:r>
            <a:r>
              <a:rPr lang="en-US" dirty="0" err="1" smtClean="0">
                <a:solidFill>
                  <a:srgbClr val="00B050"/>
                </a:solidFill>
              </a:rPr>
              <a:t>IoT</a:t>
            </a:r>
            <a:r>
              <a:rPr lang="en-US" dirty="0" smtClean="0">
                <a:solidFill>
                  <a:srgbClr val="00B050"/>
                </a:solidFill>
              </a:rPr>
              <a:t> gateways. </a:t>
            </a:r>
          </a:p>
          <a:p>
            <a:pPr algn="just"/>
            <a:r>
              <a:rPr lang="en-US" dirty="0" smtClean="0">
                <a:solidFill>
                  <a:schemeClr val="accent1">
                    <a:lumMod val="75000"/>
                  </a:schemeClr>
                </a:solidFill>
              </a:rPr>
              <a:t>Analyzing </a:t>
            </a:r>
            <a:r>
              <a:rPr lang="en-US" dirty="0" err="1" smtClean="0">
                <a:solidFill>
                  <a:schemeClr val="accent1">
                    <a:lumMod val="75000"/>
                  </a:schemeClr>
                </a:solidFill>
              </a:rPr>
              <a:t>IoT</a:t>
            </a:r>
            <a:r>
              <a:rPr lang="en-US" dirty="0" smtClean="0">
                <a:solidFill>
                  <a:schemeClr val="accent1">
                    <a:lumMod val="75000"/>
                  </a:schemeClr>
                </a:solidFill>
              </a:rPr>
              <a:t> data </a:t>
            </a:r>
            <a:r>
              <a:rPr lang="en-US" b="1" dirty="0" smtClean="0">
                <a:solidFill>
                  <a:schemeClr val="accent1">
                    <a:lumMod val="75000"/>
                  </a:schemeClr>
                </a:solidFill>
              </a:rPr>
              <a:t>close to where it is collected </a:t>
            </a:r>
            <a:r>
              <a:rPr lang="en-US" dirty="0" smtClean="0">
                <a:solidFill>
                  <a:schemeClr val="accent1">
                    <a:lumMod val="75000"/>
                  </a:schemeClr>
                </a:solidFill>
              </a:rPr>
              <a:t>minimizes latency, offloads gigabytes of network traffic from the core network, and keeps sensitive data inside the local network.</a:t>
            </a:r>
            <a:endParaRPr lang="en-US" dirty="0">
              <a:solidFill>
                <a:schemeClr val="accent1">
                  <a:lumMod val="75000"/>
                </a:schemeClr>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endParaRPr lang="en-US" sz="2400" dirty="0" smtClean="0"/>
          </a:p>
          <a:p>
            <a:endParaRPr lang="en-US" sz="2400" dirty="0" smtClean="0"/>
          </a:p>
          <a:p>
            <a:endParaRPr lang="en-US" sz="2400" dirty="0" smtClean="0"/>
          </a:p>
          <a:p>
            <a:endParaRPr lang="en-US" sz="2400" dirty="0" smtClean="0"/>
          </a:p>
          <a:p>
            <a:endParaRPr lang="en-US" sz="2400" dirty="0" smtClean="0"/>
          </a:p>
          <a:p>
            <a:r>
              <a:rPr lang="en-US" sz="2400" dirty="0" smtClean="0"/>
              <a:t>An advantage of this structure is that the fog node allows </a:t>
            </a:r>
            <a:r>
              <a:rPr lang="en-US" sz="2400" b="1" dirty="0" smtClean="0"/>
              <a:t>intelligence gathering (such as analytics) and control from the closest possible point</a:t>
            </a:r>
            <a:r>
              <a:rPr lang="en-US" sz="2400" dirty="0" smtClean="0"/>
              <a:t>, and in doing so, </a:t>
            </a:r>
            <a:r>
              <a:rPr lang="en-US" sz="2400" dirty="0" smtClean="0">
                <a:solidFill>
                  <a:srgbClr val="FF0000"/>
                </a:solidFill>
              </a:rPr>
              <a:t>it allows better performance</a:t>
            </a:r>
            <a:r>
              <a:rPr lang="en-US" sz="2400" dirty="0" smtClean="0"/>
              <a:t> over constrained networks.</a:t>
            </a:r>
            <a:endParaRPr lang="en-US" sz="2400" dirty="0"/>
          </a:p>
        </p:txBody>
      </p:sp>
      <p:pic>
        <p:nvPicPr>
          <p:cNvPr id="3074" name="Picture 2"/>
          <p:cNvPicPr>
            <a:picLocks noChangeAspect="1" noChangeArrowheads="1"/>
          </p:cNvPicPr>
          <p:nvPr/>
        </p:nvPicPr>
        <p:blipFill>
          <a:blip r:embed="rId2" cstate="print"/>
          <a:srcRect/>
          <a:stretch>
            <a:fillRect/>
          </a:stretch>
        </p:blipFill>
        <p:spPr bwMode="auto">
          <a:xfrm>
            <a:off x="228600" y="152400"/>
            <a:ext cx="8588282" cy="350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cstate="print"/>
          <a:srcRect/>
          <a:stretch>
            <a:fillRect/>
          </a:stretch>
        </p:blipFill>
        <p:spPr bwMode="auto">
          <a:xfrm>
            <a:off x="457200" y="273811"/>
            <a:ext cx="8305800" cy="5841823"/>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Edge Computing</a:t>
            </a:r>
            <a:br>
              <a:rPr lang="en-US" b="1" dirty="0" smtClean="0"/>
            </a:br>
            <a:endParaRPr lang="en-US" dirty="0"/>
          </a:p>
        </p:txBody>
      </p:sp>
      <p:sp>
        <p:nvSpPr>
          <p:cNvPr id="3" name="Content Placeholder 2"/>
          <p:cNvSpPr>
            <a:spLocks noGrp="1"/>
          </p:cNvSpPr>
          <p:nvPr>
            <p:ph idx="1"/>
          </p:nvPr>
        </p:nvSpPr>
        <p:spPr>
          <a:xfrm>
            <a:off x="457200" y="1371600"/>
            <a:ext cx="8229600" cy="4754563"/>
          </a:xfrm>
        </p:spPr>
        <p:txBody>
          <a:bodyPr>
            <a:normAutofit/>
          </a:bodyPr>
          <a:lstStyle/>
          <a:p>
            <a:pPr algn="just"/>
            <a:r>
              <a:rPr lang="en-US" dirty="0" smtClean="0"/>
              <a:t>The natural place for a fog node is in the network device that sits closest to the </a:t>
            </a:r>
            <a:r>
              <a:rPr lang="en-US" dirty="0" err="1" smtClean="0"/>
              <a:t>IoT</a:t>
            </a:r>
            <a:r>
              <a:rPr lang="en-US" dirty="0" smtClean="0"/>
              <a:t> endpoints, and these nodes are typically spread throughout an </a:t>
            </a:r>
            <a:r>
              <a:rPr lang="en-US" dirty="0" err="1" smtClean="0"/>
              <a:t>IoT</a:t>
            </a:r>
            <a:r>
              <a:rPr lang="en-US" dirty="0" smtClean="0"/>
              <a:t> network. </a:t>
            </a:r>
          </a:p>
          <a:p>
            <a:pPr algn="just"/>
            <a:r>
              <a:rPr lang="en-US" dirty="0" smtClean="0"/>
              <a:t>However, in recent years, the concept of </a:t>
            </a:r>
            <a:r>
              <a:rPr lang="en-US" b="1" dirty="0" err="1" smtClean="0">
                <a:solidFill>
                  <a:srgbClr val="FF0000"/>
                </a:solidFill>
              </a:rPr>
              <a:t>IoT</a:t>
            </a:r>
            <a:r>
              <a:rPr lang="en-US" b="1" dirty="0" smtClean="0">
                <a:solidFill>
                  <a:srgbClr val="FF0000"/>
                </a:solidFill>
              </a:rPr>
              <a:t> computing has been pushed even further to the edge, and in some cases it now resides directly in the sensors and </a:t>
            </a:r>
            <a:r>
              <a:rPr lang="en-US" b="1" dirty="0" err="1" smtClean="0">
                <a:solidFill>
                  <a:srgbClr val="FF0000"/>
                </a:solidFill>
              </a:rPr>
              <a:t>IoT</a:t>
            </a:r>
            <a:r>
              <a:rPr lang="en-US" b="1" dirty="0" smtClean="0">
                <a:solidFill>
                  <a:srgbClr val="FF0000"/>
                </a:solidFill>
              </a:rPr>
              <a:t> devices</a:t>
            </a:r>
            <a:r>
              <a:rPr lang="en-US" dirty="0" smtClean="0"/>
              <a:t>.</a:t>
            </a:r>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ounded Rectangle 3"/>
          <p:cNvSpPr/>
          <p:nvPr/>
        </p:nvSpPr>
        <p:spPr>
          <a:xfrm>
            <a:off x="457200" y="1676400"/>
            <a:ext cx="8153400" cy="358140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smtClean="0">
                <a:solidFill>
                  <a:schemeClr val="tx1"/>
                </a:solidFill>
              </a:rPr>
              <a:t>Edge computing is also sometimes called “</a:t>
            </a:r>
            <a:r>
              <a:rPr lang="en-US" sz="2800" b="1" dirty="0" smtClean="0">
                <a:solidFill>
                  <a:srgbClr val="FF0000"/>
                </a:solidFill>
              </a:rPr>
              <a:t>mist</a:t>
            </a:r>
            <a:r>
              <a:rPr lang="en-US" sz="2800" b="1" dirty="0" smtClean="0">
                <a:solidFill>
                  <a:schemeClr val="tx1"/>
                </a:solidFill>
              </a:rPr>
              <a:t>” computing. </a:t>
            </a:r>
          </a:p>
          <a:p>
            <a:pPr algn="just"/>
            <a:r>
              <a:rPr lang="en-US" sz="2800" b="1" dirty="0" smtClean="0">
                <a:solidFill>
                  <a:schemeClr val="tx1"/>
                </a:solidFill>
              </a:rPr>
              <a:t>If clouds exist in the sky, and fog sits near the ground, then mist is what actually sits on the ground. </a:t>
            </a:r>
          </a:p>
          <a:p>
            <a:pPr algn="just"/>
            <a:r>
              <a:rPr lang="en-US" sz="2800" b="1" dirty="0" smtClean="0">
                <a:solidFill>
                  <a:schemeClr val="tx1"/>
                </a:solidFill>
              </a:rPr>
              <a:t>Thus, the concept of mist is to extend fog to the furthest point possible, right into the </a:t>
            </a:r>
            <a:r>
              <a:rPr lang="en-US" sz="2800" b="1" dirty="0" err="1" smtClean="0">
                <a:solidFill>
                  <a:schemeClr val="tx1"/>
                </a:solidFill>
              </a:rPr>
              <a:t>IoT</a:t>
            </a:r>
            <a:r>
              <a:rPr lang="en-US" sz="2800" b="1" dirty="0" smtClean="0">
                <a:solidFill>
                  <a:schemeClr val="tx1"/>
                </a:solidFill>
              </a:rPr>
              <a:t> endpoint device itself.</a:t>
            </a:r>
            <a:endParaRPr lang="en-US" sz="2800" b="1" dirty="0">
              <a:solidFill>
                <a:schemeClr val="tx1"/>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just"/>
            <a:r>
              <a:rPr lang="en-US" dirty="0" err="1" smtClean="0"/>
              <a:t>IoT</a:t>
            </a:r>
            <a:r>
              <a:rPr lang="en-US" dirty="0" smtClean="0"/>
              <a:t> devices and sensors often have constrained resources, however, as compute capabilities increase.</a:t>
            </a:r>
          </a:p>
          <a:p>
            <a:pPr algn="just"/>
            <a:r>
              <a:rPr lang="en-US" dirty="0" smtClean="0"/>
              <a:t>Some new classes of </a:t>
            </a:r>
            <a:r>
              <a:rPr lang="en-US" dirty="0" err="1" smtClean="0"/>
              <a:t>IoT</a:t>
            </a:r>
            <a:r>
              <a:rPr lang="en-US" dirty="0" smtClean="0"/>
              <a:t> endpoints have </a:t>
            </a:r>
            <a:r>
              <a:rPr lang="en-US" b="1" dirty="0" smtClean="0">
                <a:solidFill>
                  <a:srgbClr val="FF0000"/>
                </a:solidFill>
              </a:rPr>
              <a:t>enough compute capabilities to perform at least low-level analytics and filtering to make basic decisions.</a:t>
            </a:r>
            <a:endParaRPr lang="en-US" b="1" dirty="0">
              <a:solidFill>
                <a:srgbClr val="FF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cstate="print"/>
          <a:srcRect/>
          <a:stretch>
            <a:fillRect/>
          </a:stretch>
        </p:blipFill>
        <p:spPr bwMode="auto">
          <a:xfrm>
            <a:off x="0" y="0"/>
            <a:ext cx="9477375" cy="7105650"/>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cstate="print"/>
          <a:srcRect/>
          <a:stretch>
            <a:fillRect/>
          </a:stretch>
        </p:blipFill>
        <p:spPr bwMode="auto">
          <a:xfrm>
            <a:off x="345853" y="228600"/>
            <a:ext cx="8462335" cy="5791200"/>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Sensors, Actuators, and Smart Objects</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b="1" dirty="0" smtClean="0"/>
              <a:t>Sensors:</a:t>
            </a:r>
          </a:p>
          <a:p>
            <a:pPr algn="just"/>
            <a:r>
              <a:rPr lang="en-US" dirty="0" smtClean="0"/>
              <a:t>A sensor does exactly as its name indicates: It senses. </a:t>
            </a:r>
            <a:endParaRPr lang="en-US" dirty="0" smtClean="0"/>
          </a:p>
          <a:p>
            <a:pPr algn="just"/>
            <a:r>
              <a:rPr lang="en-US" dirty="0" smtClean="0"/>
              <a:t>More </a:t>
            </a:r>
            <a:r>
              <a:rPr lang="en-US" dirty="0" smtClean="0"/>
              <a:t>specifically, a sensor measures some </a:t>
            </a:r>
            <a:r>
              <a:rPr lang="en-US" dirty="0" smtClean="0"/>
              <a:t>physical quantity </a:t>
            </a:r>
            <a:r>
              <a:rPr lang="en-US" dirty="0" smtClean="0"/>
              <a:t>and converts that measurement reading into a digital representation. </a:t>
            </a:r>
            <a:endParaRPr lang="en-US" dirty="0" smtClean="0"/>
          </a:p>
          <a:p>
            <a:pPr algn="just"/>
            <a:r>
              <a:rPr lang="en-US" dirty="0" smtClean="0"/>
              <a:t>That </a:t>
            </a:r>
            <a:r>
              <a:rPr lang="en-US" dirty="0" smtClean="0"/>
              <a:t>digital representation </a:t>
            </a:r>
            <a:r>
              <a:rPr lang="en-US" dirty="0" smtClean="0"/>
              <a:t>is typically </a:t>
            </a:r>
            <a:r>
              <a:rPr lang="en-US" dirty="0" smtClean="0"/>
              <a:t>passed to another device for transformation into useful data that can be consumed by </a:t>
            </a:r>
            <a:r>
              <a:rPr lang="en-US" dirty="0" smtClean="0"/>
              <a:t>intelligent devices or </a:t>
            </a:r>
            <a:r>
              <a:rPr lang="en-US" dirty="0" smtClean="0"/>
              <a:t>humans.</a:t>
            </a:r>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a:t>
            </a:r>
            <a:endParaRPr lang="en-US" dirty="0"/>
          </a:p>
        </p:txBody>
      </p:sp>
      <p:sp>
        <p:nvSpPr>
          <p:cNvPr id="3" name="Content Placeholder 2"/>
          <p:cNvSpPr>
            <a:spLocks noGrp="1"/>
          </p:cNvSpPr>
          <p:nvPr>
            <p:ph idx="1"/>
          </p:nvPr>
        </p:nvSpPr>
        <p:spPr/>
        <p:txBody>
          <a:bodyPr>
            <a:normAutofit fontScale="55000" lnSpcReduction="20000"/>
          </a:bodyPr>
          <a:lstStyle/>
          <a:p>
            <a:pPr algn="just"/>
            <a:r>
              <a:rPr lang="en-US" b="1" dirty="0" smtClean="0"/>
              <a:t>Active or passive: </a:t>
            </a:r>
            <a:r>
              <a:rPr lang="en-US" dirty="0" smtClean="0"/>
              <a:t>Sensors can be categorized based on whether they produce an energy </a:t>
            </a:r>
            <a:r>
              <a:rPr lang="en-US" dirty="0" smtClean="0"/>
              <a:t>output and </a:t>
            </a:r>
            <a:r>
              <a:rPr lang="en-US" dirty="0" smtClean="0"/>
              <a:t>typically require an external power supply (active) or whether they simply receive energy </a:t>
            </a:r>
            <a:r>
              <a:rPr lang="en-US" dirty="0" smtClean="0"/>
              <a:t>and typically </a:t>
            </a:r>
            <a:r>
              <a:rPr lang="en-US" dirty="0" smtClean="0"/>
              <a:t>require no external power supply (passive).</a:t>
            </a:r>
          </a:p>
          <a:p>
            <a:pPr algn="just"/>
            <a:r>
              <a:rPr lang="en-US" b="1" dirty="0" smtClean="0"/>
              <a:t>Invasive or non-invasive: </a:t>
            </a:r>
            <a:r>
              <a:rPr lang="en-US" dirty="0" smtClean="0"/>
              <a:t>Sensors can be categorized based on whether a sensor is part of </a:t>
            </a:r>
            <a:r>
              <a:rPr lang="en-US" dirty="0" smtClean="0"/>
              <a:t>the environment </a:t>
            </a:r>
            <a:r>
              <a:rPr lang="en-US" dirty="0" smtClean="0"/>
              <a:t>it is measuring (invasive) or external to it (non-invasive).</a:t>
            </a:r>
          </a:p>
          <a:p>
            <a:pPr algn="just"/>
            <a:r>
              <a:rPr lang="en-US" b="1" dirty="0" smtClean="0"/>
              <a:t>Contact or no-contact: </a:t>
            </a:r>
            <a:r>
              <a:rPr lang="en-US" dirty="0" smtClean="0"/>
              <a:t>Sensors can be categorized based on whether they require </a:t>
            </a:r>
            <a:r>
              <a:rPr lang="en-US" dirty="0" smtClean="0"/>
              <a:t>physical contact </a:t>
            </a:r>
            <a:r>
              <a:rPr lang="en-US" dirty="0" smtClean="0"/>
              <a:t>with what they are measuring (contact) or not (no-contact).</a:t>
            </a:r>
          </a:p>
          <a:p>
            <a:pPr algn="just"/>
            <a:r>
              <a:rPr lang="en-US" b="1" dirty="0" smtClean="0"/>
              <a:t>Absolute or relative: </a:t>
            </a:r>
            <a:r>
              <a:rPr lang="en-US" dirty="0" smtClean="0"/>
              <a:t>Sensors can be categorized based on whether they measure on </a:t>
            </a:r>
            <a:r>
              <a:rPr lang="en-US" dirty="0" smtClean="0"/>
              <a:t>an absolute </a:t>
            </a:r>
            <a:r>
              <a:rPr lang="en-US" dirty="0" smtClean="0"/>
              <a:t>scale (absolute) or based on a difference with a fixed or variable reference </a:t>
            </a:r>
            <a:r>
              <a:rPr lang="en-US" dirty="0" smtClean="0"/>
              <a:t>value (relative</a:t>
            </a:r>
            <a:r>
              <a:rPr lang="en-US" dirty="0" smtClean="0"/>
              <a:t>).</a:t>
            </a:r>
          </a:p>
          <a:p>
            <a:pPr algn="just"/>
            <a:r>
              <a:rPr lang="en-US" b="1" dirty="0" smtClean="0"/>
              <a:t>Area of application: </a:t>
            </a:r>
            <a:r>
              <a:rPr lang="en-US" dirty="0" smtClean="0"/>
              <a:t>Sensors can be categorized based on the specific industry or vertical </a:t>
            </a:r>
            <a:r>
              <a:rPr lang="en-US" dirty="0" smtClean="0"/>
              <a:t>where they </a:t>
            </a:r>
            <a:r>
              <a:rPr lang="en-US" dirty="0" smtClean="0"/>
              <a:t>are being used.</a:t>
            </a:r>
          </a:p>
          <a:p>
            <a:pPr algn="just"/>
            <a:r>
              <a:rPr lang="en-US" b="1" dirty="0" smtClean="0"/>
              <a:t>How sensors measure: </a:t>
            </a:r>
            <a:r>
              <a:rPr lang="en-US" dirty="0" smtClean="0"/>
              <a:t>Sensors can be categorized based on the physical mechanism used </a:t>
            </a:r>
            <a:r>
              <a:rPr lang="en-US" dirty="0" smtClean="0"/>
              <a:t>to measure </a:t>
            </a:r>
            <a:r>
              <a:rPr lang="en-US" dirty="0" smtClean="0"/>
              <a:t>sensory input (for example, thermoelectric, electrochemical, </a:t>
            </a:r>
            <a:r>
              <a:rPr lang="en-US" dirty="0" err="1" smtClean="0"/>
              <a:t>piezoresistive</a:t>
            </a:r>
            <a:r>
              <a:rPr lang="en-US" dirty="0" smtClean="0"/>
              <a:t>, optic, </a:t>
            </a:r>
            <a:r>
              <a:rPr lang="en-US" dirty="0" smtClean="0"/>
              <a:t>electric, fluid </a:t>
            </a:r>
            <a:r>
              <a:rPr lang="en-US" dirty="0" smtClean="0"/>
              <a:t>mechanic, </a:t>
            </a:r>
            <a:r>
              <a:rPr lang="en-US" dirty="0" err="1" smtClean="0"/>
              <a:t>photoelastic</a:t>
            </a:r>
            <a:r>
              <a:rPr lang="en-US" dirty="0" smtClean="0"/>
              <a:t>).</a:t>
            </a:r>
          </a:p>
          <a:p>
            <a:pPr algn="just"/>
            <a:r>
              <a:rPr lang="en-US" b="1" dirty="0" smtClean="0"/>
              <a:t>What sensors measure: </a:t>
            </a:r>
            <a:r>
              <a:rPr lang="en-US" dirty="0" smtClean="0"/>
              <a:t>Sensors can be categorized based on their applications or what </a:t>
            </a:r>
            <a:r>
              <a:rPr lang="en-US" dirty="0" smtClean="0"/>
              <a:t>physical variables </a:t>
            </a:r>
            <a:r>
              <a:rPr lang="en-US" dirty="0" smtClean="0"/>
              <a:t>they measure.</a:t>
            </a:r>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914400" y="228600"/>
            <a:ext cx="6810375" cy="64292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1273744" y="417945"/>
            <a:ext cx="5334000" cy="6159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cstate="print"/>
          <a:srcRect/>
          <a:stretch>
            <a:fillRect/>
          </a:stretch>
        </p:blipFill>
        <p:spPr bwMode="auto">
          <a:xfrm>
            <a:off x="0" y="157163"/>
            <a:ext cx="9391650" cy="6543675"/>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cstate="print"/>
          <a:srcRect/>
          <a:stretch>
            <a:fillRect/>
          </a:stretch>
        </p:blipFill>
        <p:spPr bwMode="auto">
          <a:xfrm>
            <a:off x="0" y="123825"/>
            <a:ext cx="9344025" cy="661035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1371</TotalTime>
  <Words>1818</Words>
  <Application>Microsoft Office PowerPoint</Application>
  <PresentationFormat>On-screen Show (4:3)</PresentationFormat>
  <Paragraphs>127</Paragraphs>
  <Slides>74</Slides>
  <Notes>0</Notes>
  <HiddenSlides>0</HiddenSlides>
  <MMClips>0</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Office Theme</vt:lpstr>
      <vt:lpstr>   </vt:lpstr>
      <vt:lpstr>Slide 2</vt:lpstr>
      <vt:lpstr>   </vt:lpstr>
      <vt:lpstr>   What is IoT?</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TOP IoT APPLICATION AREAS (Brainstorming Topics)</vt:lpstr>
      <vt:lpstr>The Evolution of Internet of Things</vt:lpstr>
      <vt:lpstr>Slide 28</vt:lpstr>
      <vt:lpstr>The world is the index </vt:lpstr>
      <vt:lpstr>Take the world on line </vt:lpstr>
      <vt:lpstr>Take control of the world </vt:lpstr>
      <vt:lpstr>Let the things talk to each other</vt:lpstr>
      <vt:lpstr>Slide 33</vt:lpstr>
      <vt:lpstr>Let things become intelligent</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The oneM2M IoT Standardized Architecture</vt:lpstr>
      <vt:lpstr>The Main Elements of the oneM2M IoT Architecture</vt:lpstr>
      <vt:lpstr>Applications layer</vt:lpstr>
      <vt:lpstr>Services layer</vt:lpstr>
      <vt:lpstr>Network layer</vt:lpstr>
      <vt:lpstr>The IoT World Forum (IoTWF) Standardized Architecture</vt:lpstr>
      <vt:lpstr>The IoT World Forum (IoTWF) Standardized Architecture</vt:lpstr>
      <vt:lpstr>Slide 55</vt:lpstr>
      <vt:lpstr>Slide 56</vt:lpstr>
      <vt:lpstr>Layer 1: Physical Devices and Controllers Layer </vt:lpstr>
      <vt:lpstr>Layer 2: Connectivity Layer</vt:lpstr>
      <vt:lpstr>Layer 3: Edge Computing Layer</vt:lpstr>
      <vt:lpstr>Slide 60</vt:lpstr>
      <vt:lpstr>Upper Layers: Layers 4–7</vt:lpstr>
      <vt:lpstr>Alternative IoT models </vt:lpstr>
      <vt:lpstr>A Simplified IoT Architecture</vt:lpstr>
      <vt:lpstr>Fog Computing</vt:lpstr>
      <vt:lpstr>Slide 65</vt:lpstr>
      <vt:lpstr>Slide 66</vt:lpstr>
      <vt:lpstr>Edge Computing </vt:lpstr>
      <vt:lpstr>Slide 68</vt:lpstr>
      <vt:lpstr>Slide 69</vt:lpstr>
      <vt:lpstr>Slide 70</vt:lpstr>
      <vt:lpstr>Sensors, Actuators, and Smart Objects</vt:lpstr>
      <vt:lpstr>Types</vt:lpstr>
      <vt:lpstr>Slide 73</vt:lpstr>
      <vt:lpstr>Slide 74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admin</dc:creator>
  <cp:lastModifiedBy>admin</cp:lastModifiedBy>
  <cp:revision>55</cp:revision>
  <dcterms:created xsi:type="dcterms:W3CDTF">2021-08-03T09:25:31Z</dcterms:created>
  <dcterms:modified xsi:type="dcterms:W3CDTF">2021-09-20T10:28:16Z</dcterms:modified>
</cp:coreProperties>
</file>