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58" r:id="rId5"/>
    <p:sldId id="260" r:id="rId6"/>
    <p:sldId id="273" r:id="rId7"/>
    <p:sldId id="272" r:id="rId8"/>
    <p:sldId id="261" r:id="rId9"/>
    <p:sldId id="271" r:id="rId10"/>
    <p:sldId id="262" r:id="rId11"/>
    <p:sldId id="274" r:id="rId12"/>
    <p:sldId id="263" r:id="rId13"/>
    <p:sldId id="275" r:id="rId14"/>
    <p:sldId id="264" r:id="rId15"/>
    <p:sldId id="276" r:id="rId16"/>
    <p:sldId id="277" r:id="rId17"/>
    <p:sldId id="278" r:id="rId18"/>
    <p:sldId id="279" r:id="rId19"/>
    <p:sldId id="281" r:id="rId20"/>
    <p:sldId id="282" r:id="rId21"/>
    <p:sldId id="266" r:id="rId22"/>
    <p:sldId id="280" r:id="rId23"/>
    <p:sldId id="267" r:id="rId24"/>
    <p:sldId id="283" r:id="rId25"/>
    <p:sldId id="268"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11" r:id="rId48"/>
    <p:sldId id="312" r:id="rId49"/>
    <p:sldId id="313" r:id="rId50"/>
    <p:sldId id="314" r:id="rId51"/>
    <p:sldId id="315" r:id="rId52"/>
    <p:sldId id="305" r:id="rId53"/>
    <p:sldId id="306" r:id="rId54"/>
    <p:sldId id="307" r:id="rId55"/>
    <p:sldId id="308" r:id="rId56"/>
    <p:sldId id="309" r:id="rId57"/>
    <p:sldId id="310"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930" y="-60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2937F2-6364-4B3F-A33A-AC3DE07CDD8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38B90-5767-4798-9D73-0C6934A385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937F2-6364-4B3F-A33A-AC3DE07CDD8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38B90-5767-4798-9D73-0C6934A385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937F2-6364-4B3F-A33A-AC3DE07CDD8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38B90-5767-4798-9D73-0C6934A385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937F2-6364-4B3F-A33A-AC3DE07CDD8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38B90-5767-4798-9D73-0C6934A385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2937F2-6364-4B3F-A33A-AC3DE07CDD8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38B90-5767-4798-9D73-0C6934A385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2937F2-6364-4B3F-A33A-AC3DE07CDD8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38B90-5767-4798-9D73-0C6934A385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937F2-6364-4B3F-A33A-AC3DE07CDD89}" type="datetimeFigureOut">
              <a:rPr lang="en-US" smtClean="0"/>
              <a:pPr/>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F38B90-5767-4798-9D73-0C6934A385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2937F2-6364-4B3F-A33A-AC3DE07CDD89}" type="datetimeFigureOut">
              <a:rPr lang="en-US" smtClean="0"/>
              <a:pPr/>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F38B90-5767-4798-9D73-0C6934A385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937F2-6364-4B3F-A33A-AC3DE07CDD89}" type="datetimeFigureOut">
              <a:rPr lang="en-US" smtClean="0"/>
              <a:pPr/>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F38B90-5767-4798-9D73-0C6934A385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937F2-6364-4B3F-A33A-AC3DE07CDD8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38B90-5767-4798-9D73-0C6934A385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937F2-6364-4B3F-A33A-AC3DE07CDD8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38B90-5767-4798-9D73-0C6934A385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937F2-6364-4B3F-A33A-AC3DE07CDD89}" type="datetimeFigureOut">
              <a:rPr lang="en-US" smtClean="0"/>
              <a:pPr/>
              <a:t>11/1/2021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38B90-5767-4798-9D73-0C6934A385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904999"/>
          </a:xfrm>
        </p:spPr>
        <p:txBody>
          <a:bodyPr/>
          <a:lstStyle/>
          <a:p>
            <a:r>
              <a:rPr lang="en-US" b="1" dirty="0" smtClean="0"/>
              <a:t>			</a:t>
            </a:r>
            <a:endParaRPr lang="en-US" dirty="0">
              <a:solidFill>
                <a:schemeClr val="accent5">
                  <a:lumMod val="75000"/>
                </a:schemeClr>
              </a:solidFill>
            </a:endParaRPr>
          </a:p>
        </p:txBody>
      </p:sp>
      <p:sp>
        <p:nvSpPr>
          <p:cNvPr id="3" name="Subtitle 2"/>
          <p:cNvSpPr>
            <a:spLocks noGrp="1"/>
          </p:cNvSpPr>
          <p:nvPr>
            <p:ph type="subTitle" idx="1"/>
          </p:nvPr>
        </p:nvSpPr>
        <p:spPr/>
        <p:txBody>
          <a:bodyPr/>
          <a:lstStyle/>
          <a:p>
            <a:endParaRPr lang="en-US" dirty="0"/>
          </a:p>
        </p:txBody>
      </p:sp>
      <p:pic>
        <p:nvPicPr>
          <p:cNvPr id="4" name="Picture 3" descr="internet-of-things IMG.jpg"/>
          <p:cNvPicPr>
            <a:picLocks noChangeAspect="1"/>
          </p:cNvPicPr>
          <p:nvPr/>
        </p:nvPicPr>
        <p:blipFill>
          <a:blip r:embed="rId2" cstate="print"/>
          <a:stretch>
            <a:fillRect/>
          </a:stretch>
        </p:blipFill>
        <p:spPr>
          <a:xfrm>
            <a:off x="1371600" y="2895600"/>
            <a:ext cx="6477000" cy="3818153"/>
          </a:xfrm>
          <a:prstGeom prst="rect">
            <a:avLst/>
          </a:prstGeom>
        </p:spPr>
      </p:pic>
      <p:sp>
        <p:nvSpPr>
          <p:cNvPr id="5" name="Rounded Rectangle 4"/>
          <p:cNvSpPr/>
          <p:nvPr/>
        </p:nvSpPr>
        <p:spPr>
          <a:xfrm>
            <a:off x="1143000" y="609600"/>
            <a:ext cx="6858000" cy="2209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b="1" dirty="0" smtClean="0">
                <a:solidFill>
                  <a:schemeClr val="tx2"/>
                </a:solidFill>
              </a:rPr>
              <a:t>CS8081 </a:t>
            </a:r>
            <a:endParaRPr lang="en-US" sz="4400" b="1" dirty="0">
              <a:solidFill>
                <a:schemeClr val="tx2"/>
              </a:solidFill>
            </a:endParaRPr>
          </a:p>
          <a:p>
            <a:pPr algn="ctr"/>
            <a:r>
              <a:rPr lang="en-US" sz="4400" b="1" dirty="0" smtClean="0">
                <a:solidFill>
                  <a:schemeClr val="tx2"/>
                </a:solidFill>
              </a:rPr>
              <a:t>INTERNET OF THINGS </a:t>
            </a:r>
            <a:endParaRPr lang="en-US" sz="4400"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Domain Model Specification</a:t>
            </a:r>
            <a:endParaRPr lang="en-US" dirty="0"/>
          </a:p>
        </p:txBody>
      </p:sp>
      <p:sp>
        <p:nvSpPr>
          <p:cNvPr id="3" name="Content Placeholder 2"/>
          <p:cNvSpPr>
            <a:spLocks noGrp="1"/>
          </p:cNvSpPr>
          <p:nvPr>
            <p:ph idx="1"/>
          </p:nvPr>
        </p:nvSpPr>
        <p:spPr>
          <a:xfrm>
            <a:off x="457200" y="1600200"/>
            <a:ext cx="8229600" cy="4724400"/>
          </a:xfrm>
        </p:spPr>
        <p:txBody>
          <a:bodyPr>
            <a:normAutofit fontScale="85000" lnSpcReduction="20000"/>
          </a:bodyPr>
          <a:lstStyle/>
          <a:p>
            <a:pPr algn="just"/>
            <a:r>
              <a:rPr lang="en-US" dirty="0" smtClean="0"/>
              <a:t>The domain model describes the main concepts, </a:t>
            </a:r>
            <a:r>
              <a:rPr lang="en-US" b="1" dirty="0" smtClean="0">
                <a:solidFill>
                  <a:srgbClr val="FF0000"/>
                </a:solidFill>
              </a:rPr>
              <a:t>entities and objects </a:t>
            </a:r>
            <a:r>
              <a:rPr lang="en-US" dirty="0" smtClean="0"/>
              <a:t>in the domain of </a:t>
            </a:r>
            <a:r>
              <a:rPr lang="en-US" dirty="0" err="1" smtClean="0"/>
              <a:t>IoT</a:t>
            </a:r>
            <a:r>
              <a:rPr lang="en-US" dirty="0" smtClean="0"/>
              <a:t> system to be designed. </a:t>
            </a:r>
          </a:p>
          <a:p>
            <a:pPr algn="just"/>
            <a:r>
              <a:rPr lang="en-US" dirty="0" smtClean="0"/>
              <a:t>Domain model defines the </a:t>
            </a:r>
            <a:r>
              <a:rPr lang="en-US" b="1" dirty="0" smtClean="0">
                <a:solidFill>
                  <a:srgbClr val="C00000"/>
                </a:solidFill>
              </a:rPr>
              <a:t>attributes of the objects and relationships between objects</a:t>
            </a:r>
            <a:r>
              <a:rPr lang="en-US" dirty="0" smtClean="0"/>
              <a:t>. </a:t>
            </a:r>
          </a:p>
          <a:p>
            <a:pPr algn="just"/>
            <a:r>
              <a:rPr lang="en-US" dirty="0" smtClean="0"/>
              <a:t>Domain model provides an </a:t>
            </a:r>
            <a:r>
              <a:rPr lang="en-US" b="1" dirty="0" smtClean="0"/>
              <a:t>abstract representation </a:t>
            </a:r>
            <a:r>
              <a:rPr lang="en-US" dirty="0" smtClean="0"/>
              <a:t>of the concepts, objects and entities in the </a:t>
            </a:r>
            <a:r>
              <a:rPr lang="en-US" dirty="0" err="1" smtClean="0"/>
              <a:t>IoT</a:t>
            </a:r>
            <a:r>
              <a:rPr lang="en-US" dirty="0" smtClean="0"/>
              <a:t> domain, independent of any specific technology or platform.</a:t>
            </a:r>
          </a:p>
          <a:p>
            <a:pPr algn="just"/>
            <a:r>
              <a:rPr lang="en-US" dirty="0" smtClean="0"/>
              <a:t>With the domain model, the </a:t>
            </a:r>
            <a:r>
              <a:rPr lang="en-US" dirty="0" err="1" smtClean="0"/>
              <a:t>IoT</a:t>
            </a:r>
            <a:r>
              <a:rPr lang="en-US" dirty="0" smtClean="0"/>
              <a:t> system designers can </a:t>
            </a:r>
            <a:r>
              <a:rPr lang="en-US" b="1" dirty="0" smtClean="0">
                <a:solidFill>
                  <a:srgbClr val="C00000"/>
                </a:solidFill>
              </a:rPr>
              <a:t>get an understanding of the </a:t>
            </a:r>
            <a:r>
              <a:rPr lang="en-US" b="1" dirty="0" err="1" smtClean="0">
                <a:solidFill>
                  <a:srgbClr val="C00000"/>
                </a:solidFill>
              </a:rPr>
              <a:t>IoT</a:t>
            </a:r>
            <a:r>
              <a:rPr lang="en-US" b="1" dirty="0" smtClean="0">
                <a:solidFill>
                  <a:srgbClr val="C00000"/>
                </a:solidFill>
              </a:rPr>
              <a:t> domain for which the system is to be designed</a:t>
            </a:r>
            <a:r>
              <a:rPr lang="en-US" dirty="0" smtClean="0"/>
              <a:t>. </a:t>
            </a:r>
          </a:p>
          <a:p>
            <a:pPr algn="just"/>
            <a:r>
              <a:rPr lang="en-US" dirty="0" smtClean="0"/>
              <a:t>(</a:t>
            </a:r>
            <a:r>
              <a:rPr lang="en-US" b="1" dirty="0" smtClean="0">
                <a:solidFill>
                  <a:srgbClr val="00B0F0"/>
                </a:solidFill>
              </a:rPr>
              <a:t>Physical Entity, Virtual Entity, Device, Resource, Service</a:t>
            </a:r>
            <a:r>
              <a:rPr lang="en-US" dirty="0" smtClean="0"/>
              <a: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685800" y="0"/>
            <a:ext cx="771847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Information Model Specification</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Information Model defines the </a:t>
            </a:r>
            <a:r>
              <a:rPr lang="en-US" b="1" dirty="0" smtClean="0">
                <a:solidFill>
                  <a:srgbClr val="C00000"/>
                </a:solidFill>
              </a:rPr>
              <a:t>structure of all the information</a:t>
            </a:r>
            <a:r>
              <a:rPr lang="en-US" dirty="0" smtClean="0"/>
              <a:t> in the </a:t>
            </a:r>
            <a:r>
              <a:rPr lang="en-US" dirty="0" err="1" smtClean="0"/>
              <a:t>IoT</a:t>
            </a:r>
            <a:r>
              <a:rPr lang="en-US" dirty="0" smtClean="0"/>
              <a:t> system, for example, </a:t>
            </a:r>
            <a:r>
              <a:rPr lang="en-US" dirty="0" smtClean="0">
                <a:solidFill>
                  <a:srgbClr val="00B050"/>
                </a:solidFill>
              </a:rPr>
              <a:t>attributes of Virtual Entities, relations</a:t>
            </a:r>
            <a:r>
              <a:rPr lang="en-US" dirty="0" smtClean="0"/>
              <a:t>, etc.</a:t>
            </a:r>
          </a:p>
          <a:p>
            <a:pPr algn="just"/>
            <a:r>
              <a:rPr lang="en-US" dirty="0" smtClean="0"/>
              <a:t>Information model </a:t>
            </a:r>
            <a:r>
              <a:rPr lang="en-US" b="1" dirty="0" smtClean="0"/>
              <a:t>does not describe the specifics of how the information is represented </a:t>
            </a:r>
            <a:r>
              <a:rPr lang="en-US" dirty="0" smtClean="0"/>
              <a:t>or stored. </a:t>
            </a:r>
          </a:p>
          <a:p>
            <a:pPr algn="just"/>
            <a:r>
              <a:rPr lang="en-US" dirty="0" smtClean="0"/>
              <a:t>To define the information model, we first list the </a:t>
            </a:r>
            <a:r>
              <a:rPr lang="en-US" b="1" dirty="0" smtClean="0">
                <a:solidFill>
                  <a:srgbClr val="7030A0"/>
                </a:solidFill>
              </a:rPr>
              <a:t>Virtual Entities </a:t>
            </a:r>
            <a:r>
              <a:rPr lang="en-US" dirty="0" smtClean="0"/>
              <a:t>defined in the Domain Model.</a:t>
            </a:r>
          </a:p>
          <a:p>
            <a:pPr algn="just"/>
            <a:r>
              <a:rPr lang="en-US" dirty="0" smtClean="0"/>
              <a:t>Information model adds more details to the Virtual Entities by defining their attributes and relations.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728663"/>
            <a:ext cx="8915399" cy="3462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Service Specifications</a:t>
            </a:r>
            <a:endParaRPr lang="en-US" dirty="0"/>
          </a:p>
        </p:txBody>
      </p:sp>
      <p:sp>
        <p:nvSpPr>
          <p:cNvPr id="3" name="Content Placeholder 2"/>
          <p:cNvSpPr>
            <a:spLocks noGrp="1"/>
          </p:cNvSpPr>
          <p:nvPr>
            <p:ph idx="1"/>
          </p:nvPr>
        </p:nvSpPr>
        <p:spPr/>
        <p:txBody>
          <a:bodyPr/>
          <a:lstStyle/>
          <a:p>
            <a:pPr algn="just"/>
            <a:r>
              <a:rPr lang="en-US" dirty="0" smtClean="0"/>
              <a:t>Service specifications define the </a:t>
            </a:r>
            <a:r>
              <a:rPr lang="en-US" b="1" dirty="0" smtClean="0">
                <a:solidFill>
                  <a:srgbClr val="7030A0"/>
                </a:solidFill>
              </a:rPr>
              <a:t>services in the </a:t>
            </a:r>
            <a:r>
              <a:rPr lang="en-US" b="1" dirty="0" err="1" smtClean="0">
                <a:solidFill>
                  <a:srgbClr val="7030A0"/>
                </a:solidFill>
              </a:rPr>
              <a:t>IoT</a:t>
            </a:r>
            <a:r>
              <a:rPr lang="en-US" b="1" dirty="0" smtClean="0">
                <a:solidFill>
                  <a:srgbClr val="7030A0"/>
                </a:solidFill>
              </a:rPr>
              <a:t> system, service types, service inputs/output, service endpoints, service schedules, service preconditions and service effects.</a:t>
            </a:r>
            <a:endParaRPr lang="en-US" b="1" dirty="0">
              <a:solidFill>
                <a:srgbClr val="7030A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761999" y="152400"/>
            <a:ext cx="7898529" cy="6705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1" y="647700"/>
            <a:ext cx="8586200" cy="46863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1" y="771525"/>
            <a:ext cx="8675244" cy="45624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0" y="642939"/>
            <a:ext cx="8629967" cy="476726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a:t>
            </a:r>
            <a:r>
              <a:rPr lang="en-US" dirty="0" err="1" smtClean="0"/>
              <a:t>IoT</a:t>
            </a:r>
            <a:r>
              <a:rPr lang="en-US" dirty="0" smtClean="0"/>
              <a:t> Level Specification</a:t>
            </a:r>
            <a:endParaRPr lang="en-US" dirty="0"/>
          </a:p>
        </p:txBody>
      </p:sp>
      <p:sp>
        <p:nvSpPr>
          <p:cNvPr id="3" name="Content Placeholder 2"/>
          <p:cNvSpPr>
            <a:spLocks noGrp="1"/>
          </p:cNvSpPr>
          <p:nvPr>
            <p:ph idx="1"/>
          </p:nvPr>
        </p:nvSpPr>
        <p:spPr/>
        <p:txBody>
          <a:bodyPr/>
          <a:lstStyle/>
          <a:p>
            <a:pPr algn="just"/>
            <a:r>
              <a:rPr lang="en-US" dirty="0" smtClean="0"/>
              <a:t>The sixth step in the </a:t>
            </a:r>
            <a:r>
              <a:rPr lang="en-US" dirty="0" err="1" smtClean="0"/>
              <a:t>IoT</a:t>
            </a:r>
            <a:r>
              <a:rPr lang="en-US" dirty="0" smtClean="0"/>
              <a:t> design methodology is to define the </a:t>
            </a:r>
            <a:r>
              <a:rPr lang="en-US" dirty="0" err="1" smtClean="0"/>
              <a:t>IoT</a:t>
            </a:r>
            <a:r>
              <a:rPr lang="en-US" dirty="0" smtClean="0"/>
              <a:t> level for the system.</a:t>
            </a:r>
          </a:p>
          <a:p>
            <a:pPr algn="just"/>
            <a:r>
              <a:rPr lang="en-US" dirty="0" smtClean="0"/>
              <a:t>Five </a:t>
            </a:r>
            <a:r>
              <a:rPr lang="en-US" dirty="0" err="1" smtClean="0"/>
              <a:t>IoT</a:t>
            </a:r>
            <a:r>
              <a:rPr lang="en-US" dirty="0" smtClean="0"/>
              <a:t> deployment levels.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886200"/>
            <a:ext cx="6781800" cy="1905000"/>
          </a:xfrm>
        </p:spPr>
        <p:txBody>
          <a:bodyPr>
            <a:normAutofit fontScale="77500" lnSpcReduction="20000"/>
          </a:bodyPr>
          <a:lstStyle/>
          <a:p>
            <a:pPr algn="just"/>
            <a:r>
              <a:rPr lang="en-US" b="1" dirty="0">
                <a:solidFill>
                  <a:schemeClr val="tx1"/>
                </a:solidFill>
              </a:rPr>
              <a:t>Design Methodology - Embedded computing logic - Microcontroller, System on Chips - </a:t>
            </a:r>
            <a:r>
              <a:rPr lang="en-US" b="1" dirty="0" err="1">
                <a:solidFill>
                  <a:schemeClr val="tx1"/>
                </a:solidFill>
              </a:rPr>
              <a:t>IoT</a:t>
            </a:r>
            <a:r>
              <a:rPr lang="en-US" b="1" dirty="0">
                <a:solidFill>
                  <a:schemeClr val="tx1"/>
                </a:solidFill>
              </a:rPr>
              <a:t> system building blocks - </a:t>
            </a:r>
            <a:r>
              <a:rPr lang="en-US" b="1" dirty="0" err="1">
                <a:solidFill>
                  <a:schemeClr val="tx1"/>
                </a:solidFill>
              </a:rPr>
              <a:t>Arduino</a:t>
            </a:r>
            <a:r>
              <a:rPr lang="en-US" b="1" dirty="0">
                <a:solidFill>
                  <a:schemeClr val="tx1"/>
                </a:solidFill>
              </a:rPr>
              <a:t> - Board details, IDE programming - Raspberry Pi - Interfaces and Raspberry Pi with Python Programming</a:t>
            </a:r>
          </a:p>
        </p:txBody>
      </p:sp>
      <p:sp>
        <p:nvSpPr>
          <p:cNvPr id="4" name="Title 3"/>
          <p:cNvSpPr>
            <a:spLocks noGrp="1"/>
          </p:cNvSpPr>
          <p:nvPr>
            <p:ph type="ctrTitle"/>
          </p:nvPr>
        </p:nvSpPr>
        <p:spPr>
          <a:xfrm>
            <a:off x="685800" y="1524001"/>
            <a:ext cx="7772400" cy="207645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normAutofit fontScale="90000"/>
          </a:bodyPr>
          <a:lstStyle/>
          <a:p>
            <a:pPr algn="ctr"/>
            <a:r>
              <a:rPr lang="en-US" sz="4400" b="1" dirty="0" smtClean="0">
                <a:solidFill>
                  <a:schemeClr val="tx2"/>
                </a:solidFill>
              </a:rPr>
              <a:t>INTERNET OF THINGS</a:t>
            </a:r>
          </a:p>
          <a:p>
            <a:pPr algn="ctr"/>
            <a:r>
              <a:rPr lang="en-US" sz="4400" b="1" dirty="0" smtClean="0">
                <a:solidFill>
                  <a:schemeClr val="tx2"/>
                </a:solidFill>
              </a:rPr>
              <a:t>UNIT III</a:t>
            </a:r>
          </a:p>
          <a:p>
            <a:r>
              <a:rPr lang="en-US" b="1" dirty="0"/>
              <a:t>DESIGN AND DEVELOPMENT </a:t>
            </a:r>
            <a:endParaRPr lang="en-US" sz="4400" dirty="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srcRect/>
          <a:stretch>
            <a:fillRect/>
          </a:stretch>
        </p:blipFill>
        <p:spPr bwMode="auto">
          <a:xfrm>
            <a:off x="1243013" y="0"/>
            <a:ext cx="5157787" cy="660403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Functional View Specification</a:t>
            </a:r>
            <a:endParaRPr lang="en-US" dirty="0"/>
          </a:p>
        </p:txBody>
      </p:sp>
      <p:sp>
        <p:nvSpPr>
          <p:cNvPr id="3" name="Content Placeholder 2"/>
          <p:cNvSpPr>
            <a:spLocks noGrp="1"/>
          </p:cNvSpPr>
          <p:nvPr>
            <p:ph idx="1"/>
          </p:nvPr>
        </p:nvSpPr>
        <p:spPr/>
        <p:txBody>
          <a:bodyPr>
            <a:normAutofit/>
          </a:bodyPr>
          <a:lstStyle/>
          <a:p>
            <a:pPr algn="just"/>
            <a:r>
              <a:rPr lang="en-US" dirty="0" smtClean="0"/>
              <a:t>The Functional View (FV) defines the functions of the </a:t>
            </a:r>
            <a:r>
              <a:rPr lang="en-US" dirty="0" err="1" smtClean="0"/>
              <a:t>IoT</a:t>
            </a:r>
            <a:r>
              <a:rPr lang="en-US" dirty="0" smtClean="0"/>
              <a:t> systems grouped into various </a:t>
            </a:r>
            <a:r>
              <a:rPr lang="en-US" b="1" dirty="0" smtClean="0">
                <a:solidFill>
                  <a:srgbClr val="7030A0"/>
                </a:solidFill>
              </a:rPr>
              <a:t>Functional Groups </a:t>
            </a:r>
            <a:r>
              <a:rPr lang="en-US" dirty="0" smtClean="0"/>
              <a:t>(FGs). </a:t>
            </a:r>
          </a:p>
          <a:p>
            <a:pPr algn="just"/>
            <a:r>
              <a:rPr lang="en-US" dirty="0" smtClean="0"/>
              <a:t>Functional Group either provides </a:t>
            </a:r>
            <a:r>
              <a:rPr lang="en-US" b="1" dirty="0" smtClean="0">
                <a:solidFill>
                  <a:srgbClr val="C00000"/>
                </a:solidFill>
              </a:rPr>
              <a:t>functionalities for interacting with instances of concepts defined in the Domain Model or provides information related to these concepts.</a:t>
            </a:r>
            <a:endParaRPr lang="en-US" b="1" dirty="0">
              <a:solidFill>
                <a:srgbClr val="C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9" name="Picture 3"/>
          <p:cNvPicPr>
            <a:picLocks noChangeAspect="1" noChangeArrowheads="1"/>
          </p:cNvPicPr>
          <p:nvPr/>
        </p:nvPicPr>
        <p:blipFill>
          <a:blip r:embed="rId2" cstate="print"/>
          <a:srcRect/>
          <a:stretch>
            <a:fillRect/>
          </a:stretch>
        </p:blipFill>
        <p:spPr bwMode="auto">
          <a:xfrm>
            <a:off x="600075" y="64140"/>
            <a:ext cx="5648325" cy="6718391"/>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8.Operational View Specification</a:t>
            </a:r>
            <a:endParaRPr lang="en-US" dirty="0"/>
          </a:p>
        </p:txBody>
      </p:sp>
      <p:sp>
        <p:nvSpPr>
          <p:cNvPr id="3" name="Content Placeholder 2"/>
          <p:cNvSpPr>
            <a:spLocks noGrp="1"/>
          </p:cNvSpPr>
          <p:nvPr>
            <p:ph idx="1"/>
          </p:nvPr>
        </p:nvSpPr>
        <p:spPr/>
        <p:txBody>
          <a:bodyPr/>
          <a:lstStyle/>
          <a:p>
            <a:pPr algn="just"/>
            <a:r>
              <a:rPr lang="en-US" dirty="0" smtClean="0"/>
              <a:t>In this step, various options pertaining to the </a:t>
            </a:r>
            <a:r>
              <a:rPr lang="en-US" dirty="0" err="1" smtClean="0"/>
              <a:t>IoT</a:t>
            </a:r>
            <a:r>
              <a:rPr lang="en-US" dirty="0" smtClean="0"/>
              <a:t> system deployment and operation are defined, such as, </a:t>
            </a:r>
            <a:r>
              <a:rPr lang="en-US" b="1" dirty="0" smtClean="0">
                <a:solidFill>
                  <a:srgbClr val="C00000"/>
                </a:solidFill>
              </a:rPr>
              <a:t>service hosting options, storage options, device options, application hosting options, etc</a:t>
            </a:r>
            <a:endParaRPr lang="en-US" b="1" dirty="0">
              <a:solidFill>
                <a:srgbClr val="C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4" name="Picture 4"/>
          <p:cNvPicPr>
            <a:picLocks noGrp="1" noChangeAspect="1" noChangeArrowheads="1"/>
          </p:cNvPicPr>
          <p:nvPr>
            <p:ph idx="1"/>
          </p:nvPr>
        </p:nvPicPr>
        <p:blipFill>
          <a:blip r:embed="rId2" cstate="print"/>
          <a:srcRect/>
          <a:stretch>
            <a:fillRect/>
          </a:stretch>
        </p:blipFill>
        <p:spPr bwMode="auto">
          <a:xfrm>
            <a:off x="0" y="990600"/>
            <a:ext cx="9151348" cy="54102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Device &amp; Component Integration</a:t>
            </a:r>
            <a:endParaRPr lang="en-US" dirty="0"/>
          </a:p>
        </p:txBody>
      </p:sp>
      <p:sp>
        <p:nvSpPr>
          <p:cNvPr id="3" name="Content Placeholder 2"/>
          <p:cNvSpPr>
            <a:spLocks noGrp="1"/>
          </p:cNvSpPr>
          <p:nvPr>
            <p:ph idx="1"/>
          </p:nvPr>
        </p:nvSpPr>
        <p:spPr/>
        <p:txBody>
          <a:bodyPr/>
          <a:lstStyle/>
          <a:p>
            <a:r>
              <a:rPr lang="en-US" dirty="0" smtClean="0"/>
              <a:t>The ninth step in the </a:t>
            </a:r>
            <a:r>
              <a:rPr lang="en-US" dirty="0" err="1" smtClean="0"/>
              <a:t>IoT</a:t>
            </a:r>
            <a:r>
              <a:rPr lang="en-US" dirty="0" smtClean="0"/>
              <a:t> design methodology is the integration of the devices and components.</a:t>
            </a:r>
          </a:p>
          <a:p>
            <a:r>
              <a:rPr lang="en-US" dirty="0" smtClean="0"/>
              <a:t>Step 10: Application Development</a:t>
            </a:r>
          </a:p>
          <a:p>
            <a:pPr lvl="1"/>
            <a:r>
              <a:rPr lang="en-US" dirty="0" smtClean="0"/>
              <a:t>The final step in the </a:t>
            </a:r>
            <a:r>
              <a:rPr lang="en-US" dirty="0" err="1" smtClean="0"/>
              <a:t>IoT</a:t>
            </a:r>
            <a:r>
              <a:rPr lang="en-US" dirty="0" smtClean="0"/>
              <a:t> design methodology is to develop the </a:t>
            </a:r>
            <a:r>
              <a:rPr lang="en-US" dirty="0" err="1" smtClean="0"/>
              <a:t>IoT</a:t>
            </a:r>
            <a:r>
              <a:rPr lang="en-US" dirty="0" smtClean="0"/>
              <a:t> application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cstate="print"/>
          <a:srcRect/>
          <a:stretch>
            <a:fillRect/>
          </a:stretch>
        </p:blipFill>
        <p:spPr bwMode="auto">
          <a:xfrm>
            <a:off x="0" y="0"/>
            <a:ext cx="9163050" cy="81343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Embedded Computing Logic </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2600" dirty="0" smtClean="0"/>
              <a:t>The embedded devices are the objects that build the unique computing system. </a:t>
            </a:r>
            <a:endParaRPr lang="en-US" sz="2600" dirty="0"/>
          </a:p>
        </p:txBody>
      </p:sp>
      <p:pic>
        <p:nvPicPr>
          <p:cNvPr id="1026" name="Picture 2"/>
          <p:cNvPicPr>
            <a:picLocks noChangeAspect="1" noChangeArrowheads="1"/>
          </p:cNvPicPr>
          <p:nvPr/>
        </p:nvPicPr>
        <p:blipFill>
          <a:blip r:embed="rId2" cstate="print"/>
          <a:srcRect/>
          <a:stretch>
            <a:fillRect/>
          </a:stretch>
        </p:blipFill>
        <p:spPr bwMode="auto">
          <a:xfrm>
            <a:off x="1905000" y="1143000"/>
            <a:ext cx="4953000" cy="4228171"/>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Embedded System Hardware </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1371599" y="1676400"/>
            <a:ext cx="7326745" cy="43434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Embedded System Software </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The embedded system that uses the devices for the operating system is based on the language platform, mainly </a:t>
            </a:r>
            <a:r>
              <a:rPr lang="en-US" dirty="0" smtClean="0">
                <a:solidFill>
                  <a:srgbClr val="FF0000"/>
                </a:solidFill>
              </a:rPr>
              <a:t>where the real-time operation would be performed</a:t>
            </a:r>
            <a:r>
              <a:rPr lang="en-US" dirty="0" smtClean="0"/>
              <a:t>. </a:t>
            </a:r>
          </a:p>
          <a:p>
            <a:pPr algn="just"/>
            <a:r>
              <a:rPr lang="en-US" dirty="0" smtClean="0"/>
              <a:t>Manufacturers build embedded software in electronics, e.g., </a:t>
            </a:r>
            <a:r>
              <a:rPr lang="en-US" dirty="0" smtClean="0">
                <a:solidFill>
                  <a:srgbClr val="FF0000"/>
                </a:solidFill>
              </a:rPr>
              <a:t>cars, telephones, modems, appliances, etc. </a:t>
            </a:r>
          </a:p>
          <a:p>
            <a:pPr algn="just"/>
            <a:r>
              <a:rPr lang="en-US" dirty="0" smtClean="0"/>
              <a:t>The embedded system software can be as simple as lighting controls running using an 8-bit microcontroller.</a:t>
            </a:r>
          </a:p>
          <a:p>
            <a:pPr algn="just"/>
            <a:r>
              <a:rPr lang="en-US" dirty="0" smtClean="0"/>
              <a:t>It can also be complicated software for </a:t>
            </a:r>
            <a:r>
              <a:rPr lang="en-US" dirty="0" smtClean="0">
                <a:solidFill>
                  <a:srgbClr val="FF0000"/>
                </a:solidFill>
              </a:rPr>
              <a:t>missiles, process control systems, airplanes</a:t>
            </a:r>
            <a:r>
              <a:rPr lang="en-US" dirty="0" smtClean="0"/>
              <a:t> etc.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IoT</a:t>
            </a:r>
            <a:r>
              <a:rPr lang="en-US" dirty="0" smtClean="0"/>
              <a:t> Design Methodology that includes: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 </a:t>
            </a:r>
            <a:r>
              <a:rPr lang="en-US" dirty="0"/>
              <a:t>Purpose &amp; Requirements Specification</a:t>
            </a:r>
          </a:p>
          <a:p>
            <a:r>
              <a:rPr lang="en-US" dirty="0" smtClean="0"/>
              <a:t> </a:t>
            </a:r>
            <a:r>
              <a:rPr lang="en-US" dirty="0"/>
              <a:t>Process Specification</a:t>
            </a:r>
          </a:p>
          <a:p>
            <a:r>
              <a:rPr lang="en-US" dirty="0" smtClean="0"/>
              <a:t> </a:t>
            </a:r>
            <a:r>
              <a:rPr lang="en-US" dirty="0"/>
              <a:t>Domain Model Specification</a:t>
            </a:r>
          </a:p>
          <a:p>
            <a:r>
              <a:rPr lang="en-US" dirty="0" smtClean="0"/>
              <a:t> </a:t>
            </a:r>
            <a:r>
              <a:rPr lang="en-US" dirty="0"/>
              <a:t>Information Model Specification</a:t>
            </a:r>
          </a:p>
          <a:p>
            <a:r>
              <a:rPr lang="en-US" dirty="0" smtClean="0"/>
              <a:t> </a:t>
            </a:r>
            <a:r>
              <a:rPr lang="en-US" dirty="0"/>
              <a:t>Service Specifications</a:t>
            </a:r>
          </a:p>
          <a:p>
            <a:r>
              <a:rPr lang="en-US" dirty="0" smtClean="0"/>
              <a:t> </a:t>
            </a:r>
            <a:r>
              <a:rPr lang="en-US" dirty="0" err="1"/>
              <a:t>IoT</a:t>
            </a:r>
            <a:r>
              <a:rPr lang="en-US" dirty="0"/>
              <a:t> Level Specification</a:t>
            </a:r>
          </a:p>
          <a:p>
            <a:r>
              <a:rPr lang="en-US" dirty="0" smtClean="0"/>
              <a:t> </a:t>
            </a:r>
            <a:r>
              <a:rPr lang="en-US" dirty="0"/>
              <a:t>Functional View Specification</a:t>
            </a:r>
          </a:p>
          <a:p>
            <a:r>
              <a:rPr lang="en-US" dirty="0" smtClean="0"/>
              <a:t> </a:t>
            </a:r>
            <a:r>
              <a:rPr lang="en-US" dirty="0"/>
              <a:t>Operational View Specification</a:t>
            </a:r>
          </a:p>
          <a:p>
            <a:r>
              <a:rPr lang="en-US" dirty="0" smtClean="0"/>
              <a:t> </a:t>
            </a:r>
            <a:r>
              <a:rPr lang="en-US" dirty="0"/>
              <a:t>Device &amp; Component Integration</a:t>
            </a:r>
          </a:p>
          <a:p>
            <a:r>
              <a:rPr lang="en-US" dirty="0" smtClean="0"/>
              <a:t> </a:t>
            </a:r>
            <a:r>
              <a:rPr lang="en-US" dirty="0"/>
              <a:t>Application Development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Microcontrollers for Embedded Computing with </a:t>
            </a:r>
            <a:r>
              <a:rPr lang="en-US" b="1" dirty="0" err="1" smtClean="0"/>
              <a:t>IoT</a:t>
            </a:r>
            <a:r>
              <a:rPr lang="en-US" b="1" dirty="0" smtClean="0"/>
              <a:t> Devices </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The microcontroller </a:t>
            </a:r>
            <a:r>
              <a:rPr lang="en-US" dirty="0" smtClean="0">
                <a:solidFill>
                  <a:srgbClr val="FF0000"/>
                </a:solidFill>
              </a:rPr>
              <a:t>specifications</a:t>
            </a:r>
            <a:r>
              <a:rPr lang="en-US" dirty="0" smtClean="0"/>
              <a:t> that determine the best part for your application are: </a:t>
            </a:r>
          </a:p>
          <a:p>
            <a:pPr algn="just"/>
            <a:r>
              <a:rPr lang="en-US" b="1" dirty="0" smtClean="0"/>
              <a:t>Bit depth: </a:t>
            </a:r>
            <a:r>
              <a:rPr lang="en-US" dirty="0" smtClean="0"/>
              <a:t>The register and data path width impacts the speed and accuracy with which microcontrollers can perform non-trivial computations. </a:t>
            </a:r>
          </a:p>
          <a:p>
            <a:pPr algn="just"/>
            <a:r>
              <a:rPr lang="en-US" b="1" dirty="0" smtClean="0"/>
              <a:t>Memory: </a:t>
            </a:r>
            <a:r>
              <a:rPr lang="en-US" dirty="0" smtClean="0"/>
              <a:t>The amount of RAM and Flash in a microcontroller determines the code size and complexity the component can support at full speed. Large memories have larger die area and component cost. </a:t>
            </a:r>
          </a:p>
          <a:p>
            <a:pPr algn="just"/>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endParaRPr lang="en-US" dirty="0" smtClean="0"/>
          </a:p>
          <a:p>
            <a:pPr algn="just"/>
            <a:r>
              <a:rPr lang="en-US" b="1" dirty="0" smtClean="0"/>
              <a:t>GPIO: </a:t>
            </a:r>
            <a:r>
              <a:rPr lang="en-US" dirty="0" smtClean="0"/>
              <a:t>These are the </a:t>
            </a:r>
            <a:r>
              <a:rPr lang="en-US" b="1" dirty="0" smtClean="0">
                <a:solidFill>
                  <a:srgbClr val="FF0000"/>
                </a:solidFill>
              </a:rPr>
              <a:t>microcontroller pins </a:t>
            </a:r>
            <a:r>
              <a:rPr lang="en-US" dirty="0" smtClean="0"/>
              <a:t>used to connect to sensors and actuators in the system. These often </a:t>
            </a:r>
            <a:r>
              <a:rPr lang="en-US" dirty="0" smtClean="0">
                <a:solidFill>
                  <a:srgbClr val="FF0000"/>
                </a:solidFill>
              </a:rPr>
              <a:t>share their functionality with other microcontroller peripherals</a:t>
            </a:r>
            <a:r>
              <a:rPr lang="en-US" dirty="0" smtClean="0"/>
              <a:t>, such as serial communication, A/D, and D/A converters.</a:t>
            </a:r>
            <a:r>
              <a:rPr lang="en-US" b="1" dirty="0" smtClean="0"/>
              <a:t> </a:t>
            </a:r>
          </a:p>
          <a:p>
            <a:pPr algn="just"/>
            <a:r>
              <a:rPr lang="en-US" b="1" dirty="0" smtClean="0"/>
              <a:t>Power consumption: </a:t>
            </a:r>
            <a:r>
              <a:rPr lang="en-US" dirty="0" smtClean="0"/>
              <a:t>Power consumption is critically important for battery-operated devices and it </a:t>
            </a:r>
            <a:r>
              <a:rPr lang="en-US" b="1" dirty="0" smtClean="0">
                <a:solidFill>
                  <a:srgbClr val="FF0000"/>
                </a:solidFill>
              </a:rPr>
              <a:t>typically increases with microcontroller speed and memory size</a:t>
            </a:r>
            <a:r>
              <a:rPr lang="en-US" dirty="0" smtClean="0"/>
              <a:t>. </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System on Chips </a:t>
            </a:r>
            <a:endParaRPr lang="en-US" dirty="0"/>
          </a:p>
        </p:txBody>
      </p:sp>
      <p:sp>
        <p:nvSpPr>
          <p:cNvPr id="3" name="Content Placeholder 2"/>
          <p:cNvSpPr>
            <a:spLocks noGrp="1"/>
          </p:cNvSpPr>
          <p:nvPr>
            <p:ph idx="1"/>
          </p:nvPr>
        </p:nvSpPr>
        <p:spPr/>
        <p:txBody>
          <a:bodyPr/>
          <a:lstStyle/>
          <a:p>
            <a:pPr algn="just"/>
            <a:r>
              <a:rPr lang="en-US" dirty="0" smtClean="0"/>
              <a:t>System on Chip in </a:t>
            </a:r>
            <a:r>
              <a:rPr lang="en-US" dirty="0" err="1" smtClean="0"/>
              <a:t>IoT</a:t>
            </a:r>
            <a:r>
              <a:rPr lang="en-US" dirty="0" smtClean="0"/>
              <a:t> designed by </a:t>
            </a:r>
            <a:r>
              <a:rPr lang="en-US" dirty="0" err="1" smtClean="0"/>
              <a:t>Redpine</a:t>
            </a:r>
            <a:r>
              <a:rPr lang="en-US" dirty="0" smtClean="0"/>
              <a:t> Signals is discussed below.</a:t>
            </a:r>
          </a:p>
          <a:p>
            <a:pPr algn="just"/>
            <a:r>
              <a:rPr lang="en-US" dirty="0" smtClean="0"/>
              <a:t>This </a:t>
            </a:r>
            <a:r>
              <a:rPr lang="en-US" dirty="0" err="1" smtClean="0"/>
              <a:t>IoT</a:t>
            </a:r>
            <a:r>
              <a:rPr lang="en-US" dirty="0" smtClean="0"/>
              <a:t> </a:t>
            </a:r>
            <a:r>
              <a:rPr lang="en-US" dirty="0" err="1" smtClean="0"/>
              <a:t>SoC</a:t>
            </a:r>
            <a:r>
              <a:rPr lang="en-US" dirty="0" smtClean="0"/>
              <a:t> supports </a:t>
            </a:r>
          </a:p>
          <a:p>
            <a:pPr lvl="1" algn="just"/>
            <a:r>
              <a:rPr lang="en-US" dirty="0" smtClean="0"/>
              <a:t>WLAN, </a:t>
            </a:r>
          </a:p>
          <a:p>
            <a:pPr lvl="1" algn="just"/>
            <a:r>
              <a:rPr lang="en-US" dirty="0" err="1" smtClean="0"/>
              <a:t>bluetooth</a:t>
            </a:r>
            <a:r>
              <a:rPr lang="en-US" dirty="0" smtClean="0"/>
              <a:t> and </a:t>
            </a:r>
          </a:p>
          <a:p>
            <a:pPr lvl="1" algn="just"/>
            <a:r>
              <a:rPr lang="en-US" dirty="0" err="1" smtClean="0"/>
              <a:t>Zigbee</a:t>
            </a:r>
            <a:r>
              <a:rPr lang="en-US" dirty="0" smtClean="0"/>
              <a:t> systems on a single chip. </a:t>
            </a:r>
          </a:p>
          <a:p>
            <a:pPr lvl="1" algn="just"/>
            <a:r>
              <a:rPr lang="en-US" dirty="0" smtClean="0"/>
              <a:t>It also supports 2.4 and 5GHz radio frequencies.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700088" y="1223963"/>
            <a:ext cx="7743825" cy="441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838200"/>
          </a:xfrm>
        </p:spPr>
        <p:txBody>
          <a:bodyPr>
            <a:normAutofit fontScale="90000"/>
          </a:bodyPr>
          <a:lstStyle/>
          <a:p>
            <a:r>
              <a:rPr lang="en-US" sz="2700" dirty="0" smtClean="0"/>
              <a:t>Typical </a:t>
            </a:r>
            <a:r>
              <a:rPr lang="en-US" sz="2700" b="1" dirty="0" err="1" smtClean="0"/>
              <a:t>IoT</a:t>
            </a:r>
            <a:r>
              <a:rPr lang="en-US" sz="2700" b="1" dirty="0" smtClean="0"/>
              <a:t> system on chip support more than one RATs (Radio Access Technologies) It will have following modules</a:t>
            </a:r>
            <a:r>
              <a:rPr lang="en-US" b="1" dirty="0" smtClean="0"/>
              <a:t/>
            </a:r>
            <a:br>
              <a:rPr lang="en-US" b="1" dirty="0" smtClean="0"/>
            </a:br>
            <a:endParaRPr lang="en-US" dirty="0"/>
          </a:p>
        </p:txBody>
      </p:sp>
      <p:sp>
        <p:nvSpPr>
          <p:cNvPr id="3" name="Content Placeholder 2"/>
          <p:cNvSpPr>
            <a:spLocks noGrp="1"/>
          </p:cNvSpPr>
          <p:nvPr>
            <p:ph idx="1"/>
          </p:nvPr>
        </p:nvSpPr>
        <p:spPr>
          <a:xfrm>
            <a:off x="457200" y="1295400"/>
            <a:ext cx="8686800" cy="5257800"/>
          </a:xfrm>
        </p:spPr>
        <p:txBody>
          <a:bodyPr>
            <a:noAutofit/>
          </a:bodyPr>
          <a:lstStyle/>
          <a:p>
            <a:r>
              <a:rPr lang="en-US" sz="2200" dirty="0" smtClean="0">
                <a:solidFill>
                  <a:srgbClr val="FF0000"/>
                </a:solidFill>
              </a:rPr>
              <a:t>Transmit and receive switch. </a:t>
            </a:r>
          </a:p>
          <a:p>
            <a:r>
              <a:rPr lang="en-US" sz="2200" dirty="0" smtClean="0">
                <a:solidFill>
                  <a:srgbClr val="00B050"/>
                </a:solidFill>
              </a:rPr>
              <a:t>RF part mainly consists of Transmitter, receiver, oscillator and amplifiers. </a:t>
            </a:r>
          </a:p>
          <a:p>
            <a:r>
              <a:rPr lang="en-US" sz="2200" dirty="0" smtClean="0">
                <a:solidFill>
                  <a:srgbClr val="FF0000"/>
                </a:solidFill>
              </a:rPr>
              <a:t>Memories i.e. Program memory, data memory to store the code and data </a:t>
            </a:r>
          </a:p>
          <a:p>
            <a:r>
              <a:rPr lang="en-US" sz="2200" dirty="0" smtClean="0">
                <a:solidFill>
                  <a:srgbClr val="00B050"/>
                </a:solidFill>
              </a:rPr>
              <a:t>Physical layer(baseband processing) either on FPGA or on processor based on complexity and latency requirement. </a:t>
            </a:r>
          </a:p>
          <a:p>
            <a:r>
              <a:rPr lang="en-US" sz="2200" dirty="0" smtClean="0">
                <a:solidFill>
                  <a:srgbClr val="FF0000"/>
                </a:solidFill>
              </a:rPr>
              <a:t>MAC layer and upper protocol stacks TCP/IP etc. running on processor </a:t>
            </a:r>
          </a:p>
          <a:p>
            <a:r>
              <a:rPr lang="en-US" sz="2200" dirty="0" smtClean="0">
                <a:solidFill>
                  <a:srgbClr val="00B050"/>
                </a:solidFill>
              </a:rPr>
              <a:t>ADC and DAC to provide interface between digital baseband and analog RF portions. </a:t>
            </a:r>
          </a:p>
          <a:p>
            <a:r>
              <a:rPr lang="en-US" sz="2200" dirty="0" smtClean="0">
                <a:solidFill>
                  <a:srgbClr val="FF0000"/>
                </a:solidFill>
              </a:rPr>
              <a:t>Various interfaces such as SDIO, USB, SPI etc to provide interface with the host. </a:t>
            </a:r>
          </a:p>
          <a:p>
            <a:r>
              <a:rPr lang="en-US" sz="2200" dirty="0" smtClean="0">
                <a:solidFill>
                  <a:srgbClr val="00B050"/>
                </a:solidFill>
              </a:rPr>
              <a:t>Other peripherals such as UART, I2C, GPIO, WDT etc. to use the </a:t>
            </a:r>
            <a:r>
              <a:rPr lang="en-US" sz="2200" dirty="0" err="1" smtClean="0">
                <a:solidFill>
                  <a:srgbClr val="00B050"/>
                </a:solidFill>
              </a:rPr>
              <a:t>IoT</a:t>
            </a:r>
            <a:r>
              <a:rPr lang="en-US" sz="2200" dirty="0" smtClean="0">
                <a:solidFill>
                  <a:srgbClr val="00B050"/>
                </a:solidFill>
              </a:rPr>
              <a:t> </a:t>
            </a:r>
            <a:r>
              <a:rPr lang="en-US" sz="2200" dirty="0" err="1" smtClean="0">
                <a:solidFill>
                  <a:srgbClr val="00B050"/>
                </a:solidFill>
              </a:rPr>
              <a:t>SoC</a:t>
            </a:r>
            <a:r>
              <a:rPr lang="en-US" sz="2200" dirty="0" smtClean="0">
                <a:solidFill>
                  <a:srgbClr val="00B050"/>
                </a:solidFill>
              </a:rPr>
              <a:t> for various connections. </a:t>
            </a:r>
            <a:endParaRPr lang="en-US" sz="2200" dirty="0">
              <a:solidFill>
                <a:srgbClr val="00B05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smtClean="0"/>
              <a:t>This </a:t>
            </a:r>
            <a:r>
              <a:rPr lang="en-US" dirty="0" err="1" smtClean="0"/>
              <a:t>IoT</a:t>
            </a:r>
            <a:r>
              <a:rPr lang="en-US" dirty="0" smtClean="0"/>
              <a:t> </a:t>
            </a:r>
            <a:r>
              <a:rPr lang="en-US" dirty="0" err="1" smtClean="0"/>
              <a:t>SoC</a:t>
            </a:r>
            <a:r>
              <a:rPr lang="en-US" dirty="0" smtClean="0"/>
              <a:t> (system on chip in </a:t>
            </a:r>
            <a:r>
              <a:rPr lang="en-US" dirty="0" err="1" smtClean="0"/>
              <a:t>IoT</a:t>
            </a:r>
            <a:r>
              <a:rPr lang="en-US" dirty="0" smtClean="0"/>
              <a:t>) can be used for numerous applications as mentioned below: </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Mobile </a:t>
            </a:r>
          </a:p>
          <a:p>
            <a:pPr>
              <a:buNone/>
            </a:pPr>
            <a:r>
              <a:rPr lang="en-US" dirty="0" smtClean="0"/>
              <a:t>• M2M-Communication </a:t>
            </a:r>
          </a:p>
          <a:p>
            <a:pPr>
              <a:buNone/>
            </a:pPr>
            <a:r>
              <a:rPr lang="en-US" dirty="0" smtClean="0"/>
              <a:t>• Real time location finding tags </a:t>
            </a:r>
          </a:p>
          <a:p>
            <a:pPr>
              <a:buNone/>
            </a:pPr>
            <a:r>
              <a:rPr lang="en-US" dirty="0" smtClean="0"/>
              <a:t>• Thermostats </a:t>
            </a:r>
          </a:p>
          <a:p>
            <a:pPr>
              <a:buNone/>
            </a:pPr>
            <a:r>
              <a:rPr lang="en-US" dirty="0" smtClean="0"/>
              <a:t>• Smart meters </a:t>
            </a:r>
          </a:p>
          <a:p>
            <a:pPr>
              <a:buNone/>
            </a:pPr>
            <a:r>
              <a:rPr lang="en-US" dirty="0" smtClean="0"/>
              <a:t>• Wireless sensor devices </a:t>
            </a:r>
          </a:p>
          <a:p>
            <a:pPr>
              <a:buNone/>
            </a:pPr>
            <a:r>
              <a:rPr lang="en-US" dirty="0" smtClean="0"/>
              <a:t>• Serial to </a:t>
            </a:r>
            <a:r>
              <a:rPr lang="en-US" dirty="0" err="1" smtClean="0"/>
              <a:t>WiFi</a:t>
            </a:r>
            <a:r>
              <a:rPr lang="en-US" dirty="0" smtClean="0"/>
              <a:t> converter </a:t>
            </a:r>
          </a:p>
          <a:p>
            <a:pPr>
              <a:buNone/>
            </a:pPr>
            <a:r>
              <a:rPr lang="en-US" dirty="0" smtClean="0"/>
              <a:t>• Voice Over </a:t>
            </a:r>
            <a:r>
              <a:rPr lang="en-US" dirty="0" err="1" smtClean="0"/>
              <a:t>WiFi</a:t>
            </a:r>
            <a:r>
              <a:rPr lang="en-US" dirty="0" smtClean="0"/>
              <a:t> compliant phones </a:t>
            </a:r>
          </a:p>
          <a:p>
            <a:pPr>
              <a:buNone/>
            </a:pPr>
            <a:r>
              <a:rPr lang="en-US" dirty="0" smtClean="0"/>
              <a:t>• Home automation </a:t>
            </a:r>
          </a:p>
          <a:p>
            <a:pPr>
              <a:buNone/>
            </a:pPr>
            <a:r>
              <a:rPr lang="en-US" dirty="0" smtClean="0"/>
              <a:t>• Health care devices and equipments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Building Blocks Of </a:t>
            </a:r>
            <a:r>
              <a:rPr lang="en-US" b="1" dirty="0" err="1" smtClean="0"/>
              <a:t>IoT</a:t>
            </a:r>
            <a:r>
              <a:rPr lang="en-US" b="1" dirty="0" smtClean="0"/>
              <a:t> </a:t>
            </a:r>
            <a:endParaRPr lang="en-US" dirty="0"/>
          </a:p>
        </p:txBody>
      </p:sp>
      <p:sp>
        <p:nvSpPr>
          <p:cNvPr id="3" name="Content Placeholder 2"/>
          <p:cNvSpPr>
            <a:spLocks noGrp="1"/>
          </p:cNvSpPr>
          <p:nvPr>
            <p:ph idx="1"/>
          </p:nvPr>
        </p:nvSpPr>
        <p:spPr>
          <a:xfrm>
            <a:off x="457200" y="990600"/>
            <a:ext cx="8458200" cy="5562600"/>
          </a:xfrm>
        </p:spPr>
        <p:txBody>
          <a:bodyPr>
            <a:noAutofit/>
          </a:bodyPr>
          <a:lstStyle/>
          <a:p>
            <a:pPr algn="just">
              <a:buNone/>
            </a:pPr>
            <a:r>
              <a:rPr lang="en-US" sz="2200" b="1" dirty="0" smtClean="0">
                <a:solidFill>
                  <a:srgbClr val="C00000"/>
                </a:solidFill>
              </a:rPr>
              <a:t>Sensing</a:t>
            </a:r>
          </a:p>
          <a:p>
            <a:pPr algn="just">
              <a:buNone/>
            </a:pPr>
            <a:r>
              <a:rPr lang="en-US" sz="2200" dirty="0" smtClean="0"/>
              <a:t>	Sensors can be either on-board the </a:t>
            </a:r>
            <a:r>
              <a:rPr lang="en-US" sz="2200" dirty="0" err="1" smtClean="0"/>
              <a:t>IoT</a:t>
            </a:r>
            <a:r>
              <a:rPr lang="en-US" sz="2200" dirty="0" smtClean="0"/>
              <a:t> device or attached to the device.</a:t>
            </a:r>
          </a:p>
          <a:p>
            <a:pPr algn="just">
              <a:buNone/>
            </a:pPr>
            <a:r>
              <a:rPr lang="en-US" sz="2200" b="1" dirty="0" smtClean="0">
                <a:solidFill>
                  <a:srgbClr val="C00000"/>
                </a:solidFill>
              </a:rPr>
              <a:t>Actuation</a:t>
            </a:r>
          </a:p>
          <a:p>
            <a:pPr algn="just">
              <a:buNone/>
            </a:pPr>
            <a:r>
              <a:rPr lang="en-US" sz="2200" dirty="0" smtClean="0"/>
              <a:t>	</a:t>
            </a:r>
            <a:r>
              <a:rPr lang="en-US" sz="2200" dirty="0" err="1" smtClean="0"/>
              <a:t>IoT</a:t>
            </a:r>
            <a:r>
              <a:rPr lang="en-US" sz="2200" dirty="0" smtClean="0"/>
              <a:t> devices can have various types of actuators attached that allow taking actions upon the physical entities in the vicinity of the device.</a:t>
            </a:r>
          </a:p>
          <a:p>
            <a:pPr algn="just">
              <a:buNone/>
            </a:pPr>
            <a:r>
              <a:rPr lang="en-US" sz="2200" b="1" dirty="0" smtClean="0">
                <a:solidFill>
                  <a:srgbClr val="C00000"/>
                </a:solidFill>
              </a:rPr>
              <a:t>Communication</a:t>
            </a:r>
          </a:p>
          <a:p>
            <a:pPr algn="just">
              <a:buNone/>
            </a:pPr>
            <a:r>
              <a:rPr lang="en-US" sz="2200" dirty="0" smtClean="0"/>
              <a:t>	Communication modules are responsible for sending collected data to other devices or cloud-based servers/storage and receiving data from other devices and commands from remote applications.</a:t>
            </a:r>
          </a:p>
          <a:p>
            <a:pPr algn="just">
              <a:buNone/>
            </a:pPr>
            <a:r>
              <a:rPr lang="en-US" sz="2200" b="1" dirty="0" smtClean="0">
                <a:solidFill>
                  <a:srgbClr val="C00000"/>
                </a:solidFill>
              </a:rPr>
              <a:t>Analysis &amp; Processing</a:t>
            </a:r>
          </a:p>
          <a:p>
            <a:pPr algn="just">
              <a:buNone/>
            </a:pPr>
            <a:r>
              <a:rPr lang="en-US" sz="2200" dirty="0" smtClean="0"/>
              <a:t>	Analysis and processing modules are responsible for making sense of the collected data.</a:t>
            </a:r>
            <a:endParaRPr lang="en-US" sz="2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381000" y="1143000"/>
            <a:ext cx="8382000" cy="52255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Simplified block diagram of the basic building blocks of the </a:t>
            </a:r>
            <a:r>
              <a:rPr lang="en-US" b="1" dirty="0" err="1" smtClean="0"/>
              <a:t>IoT</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405188" y="1619249"/>
            <a:ext cx="2995612" cy="46462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Gateways</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solidFill>
                  <a:srgbClr val="C00000"/>
                </a:solidFill>
              </a:rPr>
              <a:t>Gateways are responsible for </a:t>
            </a:r>
            <a:r>
              <a:rPr lang="en-US" b="1" dirty="0" smtClean="0">
                <a:solidFill>
                  <a:srgbClr val="C00000"/>
                </a:solidFill>
              </a:rPr>
              <a:t>routing the processed data and send it to proper locations </a:t>
            </a:r>
            <a:r>
              <a:rPr lang="en-US" dirty="0" smtClean="0">
                <a:solidFill>
                  <a:srgbClr val="C00000"/>
                </a:solidFill>
              </a:rPr>
              <a:t>for its (data) proper utilization. </a:t>
            </a:r>
          </a:p>
          <a:p>
            <a:pPr algn="just"/>
            <a:r>
              <a:rPr lang="en-US" dirty="0" smtClean="0">
                <a:solidFill>
                  <a:srgbClr val="00B050"/>
                </a:solidFill>
              </a:rPr>
              <a:t>Gateway helps in </a:t>
            </a:r>
            <a:r>
              <a:rPr lang="en-US" dirty="0" smtClean="0">
                <a:solidFill>
                  <a:srgbClr val="FF0000"/>
                </a:solidFill>
              </a:rPr>
              <a:t>to and fro communication </a:t>
            </a:r>
            <a:r>
              <a:rPr lang="en-US" dirty="0" smtClean="0">
                <a:solidFill>
                  <a:srgbClr val="00B050"/>
                </a:solidFill>
              </a:rPr>
              <a:t>of the data. It provides </a:t>
            </a:r>
            <a:r>
              <a:rPr lang="en-US" b="1" u="sng" dirty="0" smtClean="0">
                <a:solidFill>
                  <a:srgbClr val="00B050"/>
                </a:solidFill>
              </a:rPr>
              <a:t>network connectivity </a:t>
            </a:r>
            <a:r>
              <a:rPr lang="en-US" dirty="0" smtClean="0">
                <a:solidFill>
                  <a:srgbClr val="00B050"/>
                </a:solidFill>
              </a:rPr>
              <a:t>to the data. </a:t>
            </a:r>
          </a:p>
          <a:p>
            <a:pPr algn="just"/>
            <a:r>
              <a:rPr lang="en-US" dirty="0" smtClean="0">
                <a:solidFill>
                  <a:srgbClr val="C00000"/>
                </a:solidFill>
              </a:rPr>
              <a:t>Network connectivity is essential for any </a:t>
            </a:r>
            <a:r>
              <a:rPr lang="en-US" dirty="0" err="1" smtClean="0">
                <a:solidFill>
                  <a:srgbClr val="C00000"/>
                </a:solidFill>
              </a:rPr>
              <a:t>IoT</a:t>
            </a:r>
            <a:r>
              <a:rPr lang="en-US" dirty="0" smtClean="0">
                <a:solidFill>
                  <a:srgbClr val="C00000"/>
                </a:solidFill>
              </a:rPr>
              <a:t> system to communicate. </a:t>
            </a:r>
          </a:p>
          <a:p>
            <a:pPr algn="just"/>
            <a:r>
              <a:rPr lang="en-US" b="1" dirty="0" smtClean="0">
                <a:solidFill>
                  <a:srgbClr val="FF0000"/>
                </a:solidFill>
              </a:rPr>
              <a:t>LAN, WAN, PAN, etc are examples of network gateways.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dirty="0" smtClean="0">
                <a:solidFill>
                  <a:schemeClr val="tx1"/>
                </a:solidFill>
              </a:rPr>
              <a:t>Design Methodology</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524000" y="762000"/>
            <a:ext cx="6172200" cy="58326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b="1" dirty="0" err="1" smtClean="0"/>
              <a:t>IoT</a:t>
            </a:r>
            <a:r>
              <a:rPr lang="en-US" b="1" dirty="0" smtClean="0"/>
              <a:t> Architecture Layers </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533400" y="914400"/>
            <a:ext cx="8153400" cy="57190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228600" y="838200"/>
            <a:ext cx="872202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Sensor, Connectivity and Network Layer  	</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52399" y="2743200"/>
            <a:ext cx="897774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Gateway and Network Layer </a:t>
            </a:r>
            <a:endParaRPr lang="en-US" dirty="0"/>
          </a:p>
        </p:txBody>
      </p:sp>
      <p:sp>
        <p:nvSpPr>
          <p:cNvPr id="3" name="Content Placeholder 2"/>
          <p:cNvSpPr>
            <a:spLocks noGrp="1"/>
          </p:cNvSpPr>
          <p:nvPr>
            <p:ph idx="1"/>
          </p:nvPr>
        </p:nvSpPr>
        <p:spPr/>
        <p:txBody>
          <a:bodyPr/>
          <a:lstStyle/>
          <a:p>
            <a:r>
              <a:rPr lang="en-US" dirty="0" smtClean="0"/>
              <a:t>Responsible for </a:t>
            </a:r>
            <a:r>
              <a:rPr lang="en-US" dirty="0" smtClean="0">
                <a:solidFill>
                  <a:srgbClr val="FF0000"/>
                </a:solidFill>
              </a:rPr>
              <a:t>routing the data </a:t>
            </a:r>
            <a:r>
              <a:rPr lang="en-US" dirty="0" smtClean="0"/>
              <a:t>coming from the </a:t>
            </a:r>
            <a:r>
              <a:rPr lang="en-US" b="1" dirty="0" smtClean="0"/>
              <a:t>Sensor, Connectivity and Network layer and pass it to the next layer which is the Management Service Layer. </a:t>
            </a:r>
          </a:p>
          <a:p>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0" y="4495800"/>
            <a:ext cx="9144001"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Service Layer </a:t>
            </a:r>
            <a:endParaRPr lang="en-US" dirty="0"/>
          </a:p>
        </p:txBody>
      </p:sp>
      <p:sp>
        <p:nvSpPr>
          <p:cNvPr id="3" name="Content Placeholder 2"/>
          <p:cNvSpPr>
            <a:spLocks noGrp="1"/>
          </p:cNvSpPr>
          <p:nvPr>
            <p:ph idx="1"/>
          </p:nvPr>
        </p:nvSpPr>
        <p:spPr/>
        <p:txBody>
          <a:bodyPr/>
          <a:lstStyle/>
          <a:p>
            <a:endParaRPr lang="en-US" dirty="0" smtClean="0"/>
          </a:p>
          <a:p>
            <a:r>
              <a:rPr lang="en-US" dirty="0" smtClean="0"/>
              <a:t>For managing </a:t>
            </a:r>
            <a:r>
              <a:rPr lang="en-US" dirty="0" err="1" smtClean="0"/>
              <a:t>IoT</a:t>
            </a:r>
            <a:r>
              <a:rPr lang="en-US" dirty="0" smtClean="0"/>
              <a:t> services. </a:t>
            </a:r>
          </a:p>
          <a:p>
            <a:r>
              <a:rPr lang="en-US" dirty="0" smtClean="0"/>
              <a:t>Responsible for data mining, text mining, service analytics, etc .</a:t>
            </a:r>
          </a:p>
          <a:p>
            <a:r>
              <a:rPr lang="en-US" dirty="0" smtClean="0"/>
              <a:t>Data management, Device Management </a:t>
            </a:r>
          </a:p>
          <a:p>
            <a:pPr>
              <a:buNone/>
            </a:pPr>
            <a:r>
              <a:rPr lang="en-US" dirty="0" smtClean="0"/>
              <a:t> </a:t>
            </a:r>
          </a:p>
          <a:p>
            <a:endParaRPr lang="en-US" dirty="0" smtClean="0"/>
          </a:p>
          <a:p>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84803" y="4800600"/>
            <a:ext cx="9059197"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Layer </a:t>
            </a:r>
            <a:endParaRPr lang="en-US" dirty="0"/>
          </a:p>
        </p:txBody>
      </p:sp>
      <p:sp>
        <p:nvSpPr>
          <p:cNvPr id="3" name="Content Placeholder 2"/>
          <p:cNvSpPr>
            <a:spLocks noGrp="1"/>
          </p:cNvSpPr>
          <p:nvPr>
            <p:ph idx="1"/>
          </p:nvPr>
        </p:nvSpPr>
        <p:spPr/>
        <p:txBody>
          <a:bodyPr/>
          <a:lstStyle/>
          <a:p>
            <a:endParaRPr lang="en-US" dirty="0" smtClean="0"/>
          </a:p>
          <a:p>
            <a:r>
              <a:rPr lang="en-US" dirty="0" smtClean="0"/>
              <a:t>Application layer forms the topmost layer of </a:t>
            </a:r>
            <a:r>
              <a:rPr lang="en-US" dirty="0" err="1" smtClean="0"/>
              <a:t>IoT</a:t>
            </a:r>
            <a:r>
              <a:rPr lang="en-US" dirty="0" smtClean="0"/>
              <a:t> architecture which is responsible for effective utilization of the data collected. </a:t>
            </a:r>
          </a:p>
          <a:p>
            <a:pPr>
              <a:buNone/>
            </a:pP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0" y="4876800"/>
            <a:ext cx="91440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Arduino</a:t>
            </a:r>
            <a:r>
              <a:rPr lang="en-US" dirty="0" smtClean="0"/>
              <a:t> boards </a:t>
            </a:r>
            <a:endParaRPr lang="en-US" dirty="0"/>
          </a:p>
        </p:txBody>
      </p:sp>
      <p:sp>
        <p:nvSpPr>
          <p:cNvPr id="3" name="Content Placeholder 2"/>
          <p:cNvSpPr>
            <a:spLocks noGrp="1"/>
          </p:cNvSpPr>
          <p:nvPr>
            <p:ph idx="1"/>
          </p:nvPr>
        </p:nvSpPr>
        <p:spPr/>
        <p:txBody>
          <a:bodyPr/>
          <a:lstStyle/>
          <a:p>
            <a:r>
              <a:rPr lang="en-US" b="1" dirty="0" err="1" smtClean="0"/>
              <a:t>Arduino</a:t>
            </a:r>
            <a:r>
              <a:rPr lang="en-US" b="1" dirty="0" smtClean="0"/>
              <a:t> boards based on ATMEGA328 microcontroller </a:t>
            </a:r>
            <a:endParaRPr lang="en-US" dirty="0" smtClean="0"/>
          </a:p>
          <a:p>
            <a:r>
              <a:rPr lang="en-US" dirty="0" err="1" smtClean="0"/>
              <a:t>Programed</a:t>
            </a:r>
            <a:r>
              <a:rPr lang="en-US" dirty="0" smtClean="0"/>
              <a:t> through the </a:t>
            </a:r>
            <a:r>
              <a:rPr lang="en-US" dirty="0" err="1" smtClean="0"/>
              <a:t>Arduino</a:t>
            </a:r>
            <a:r>
              <a:rPr lang="en-US" dirty="0" smtClean="0"/>
              <a:t> IDE.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cstate="print"/>
          <a:srcRect/>
          <a:stretch>
            <a:fillRect/>
          </a:stretch>
        </p:blipFill>
        <p:spPr bwMode="auto">
          <a:xfrm>
            <a:off x="1752600" y="228600"/>
            <a:ext cx="5642158"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cstate="print"/>
          <a:srcRect/>
          <a:stretch>
            <a:fillRect/>
          </a:stretch>
        </p:blipFill>
        <p:spPr bwMode="auto">
          <a:xfrm>
            <a:off x="533400" y="228600"/>
            <a:ext cx="83170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cstate="print"/>
          <a:srcRect/>
          <a:stretch>
            <a:fillRect/>
          </a:stretch>
        </p:blipFill>
        <p:spPr bwMode="auto">
          <a:xfrm>
            <a:off x="304799" y="228600"/>
            <a:ext cx="8403077"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1: Purpose &amp; Requirements Specification</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The first step in </a:t>
            </a:r>
            <a:r>
              <a:rPr lang="en-US" dirty="0" err="1" smtClean="0"/>
              <a:t>IoT</a:t>
            </a:r>
            <a:r>
              <a:rPr lang="en-US" dirty="0" smtClean="0"/>
              <a:t> system design methodology is to define the purpose and requirements of the system. </a:t>
            </a:r>
          </a:p>
          <a:p>
            <a:pPr algn="just"/>
            <a:r>
              <a:rPr lang="en-US" dirty="0" smtClean="0"/>
              <a:t>In this step, the system purpose, behavior and requirements (such as </a:t>
            </a:r>
            <a:r>
              <a:rPr lang="en-US" b="1" dirty="0" smtClean="0">
                <a:solidFill>
                  <a:srgbClr val="FF0000"/>
                </a:solidFill>
              </a:rPr>
              <a:t>data collection requirements, data analysis requirements, system management requirements, data privacy and security requirements, user interface requirements</a:t>
            </a:r>
            <a:r>
              <a:rPr lang="en-US" dirty="0" smtClean="0"/>
              <a:t>, ...) are captured.</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2" cstate="print"/>
          <a:srcRect/>
          <a:stretch>
            <a:fillRect/>
          </a:stretch>
        </p:blipFill>
        <p:spPr bwMode="auto">
          <a:xfrm>
            <a:off x="304800" y="228600"/>
            <a:ext cx="8382000" cy="66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9458" name="Picture 2"/>
          <p:cNvPicPr>
            <a:picLocks noChangeAspect="1" noChangeArrowheads="1"/>
          </p:cNvPicPr>
          <p:nvPr/>
        </p:nvPicPr>
        <p:blipFill>
          <a:blip r:embed="rId2" cstate="print"/>
          <a:srcRect/>
          <a:stretch>
            <a:fillRect/>
          </a:stretch>
        </p:blipFill>
        <p:spPr bwMode="auto">
          <a:xfrm>
            <a:off x="381000" y="1219200"/>
            <a:ext cx="8500153"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Arduino</a:t>
            </a:r>
            <a:r>
              <a:rPr lang="en-US" dirty="0" smtClean="0"/>
              <a:t> UNO board </a:t>
            </a:r>
            <a:endParaRPr lang="en-US" dirty="0"/>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print"/>
          <a:srcRect/>
          <a:stretch>
            <a:fillRect/>
          </a:stretch>
        </p:blipFill>
        <p:spPr bwMode="auto">
          <a:xfrm>
            <a:off x="1752600" y="1219200"/>
            <a:ext cx="571500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cstate="print"/>
          <a:srcRect/>
          <a:stretch>
            <a:fillRect/>
          </a:stretch>
        </p:blipFill>
        <p:spPr bwMode="auto">
          <a:xfrm>
            <a:off x="304799" y="990600"/>
            <a:ext cx="8766453"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cstate="print"/>
          <a:srcRect/>
          <a:stretch>
            <a:fillRect/>
          </a:stretch>
        </p:blipFill>
        <p:spPr bwMode="auto">
          <a:xfrm>
            <a:off x="381000" y="0"/>
            <a:ext cx="8458200" cy="6941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cstate="print"/>
          <a:srcRect/>
          <a:stretch>
            <a:fillRect/>
          </a:stretch>
        </p:blipFill>
        <p:spPr bwMode="auto">
          <a:xfrm>
            <a:off x="228600" y="1143000"/>
            <a:ext cx="8915400" cy="51356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cstate="print"/>
          <a:srcRect/>
          <a:stretch>
            <a:fillRect/>
          </a:stretch>
        </p:blipFill>
        <p:spPr bwMode="auto">
          <a:xfrm>
            <a:off x="304800" y="457200"/>
            <a:ext cx="8305800" cy="62633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cstate="print"/>
          <a:srcRect/>
          <a:stretch>
            <a:fillRect/>
          </a:stretch>
        </p:blipFill>
        <p:spPr bwMode="auto">
          <a:xfrm>
            <a:off x="304800" y="1219200"/>
            <a:ext cx="8475133"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Arduino</a:t>
            </a:r>
            <a:r>
              <a:rPr lang="en-US" dirty="0" smtClean="0"/>
              <a:t> IDE </a:t>
            </a:r>
            <a:endParaRPr lang="en-US" dirty="0"/>
          </a:p>
        </p:txBody>
      </p:sp>
      <p:sp>
        <p:nvSpPr>
          <p:cNvPr id="3" name="Content Placeholder 2"/>
          <p:cNvSpPr>
            <a:spLocks noGrp="1"/>
          </p:cNvSpPr>
          <p:nvPr>
            <p:ph idx="1"/>
          </p:nvPr>
        </p:nvSpPr>
        <p:spPr/>
        <p:txBody>
          <a:bodyPr/>
          <a:lstStyle/>
          <a:p>
            <a:pPr algn="just"/>
            <a:r>
              <a:rPr lang="en-US" dirty="0" smtClean="0"/>
              <a:t>After learning about the main parts of the </a:t>
            </a:r>
            <a:r>
              <a:rPr lang="en-US" dirty="0" err="1" smtClean="0"/>
              <a:t>Arduino</a:t>
            </a:r>
            <a:r>
              <a:rPr lang="en-US" dirty="0" smtClean="0"/>
              <a:t> UNO board, we are ready to learn how to </a:t>
            </a:r>
            <a:r>
              <a:rPr lang="en-US" b="1" dirty="0" smtClean="0">
                <a:solidFill>
                  <a:srgbClr val="FF0000"/>
                </a:solidFill>
              </a:rPr>
              <a:t>set up the </a:t>
            </a:r>
            <a:r>
              <a:rPr lang="en-US" b="1" dirty="0" err="1" smtClean="0">
                <a:solidFill>
                  <a:srgbClr val="FF0000"/>
                </a:solidFill>
              </a:rPr>
              <a:t>Arduino</a:t>
            </a:r>
            <a:r>
              <a:rPr lang="en-US" b="1" dirty="0" smtClean="0">
                <a:solidFill>
                  <a:srgbClr val="FF0000"/>
                </a:solidFill>
              </a:rPr>
              <a:t> IDE</a:t>
            </a:r>
            <a:r>
              <a:rPr lang="en-US" dirty="0" smtClean="0"/>
              <a:t>. </a:t>
            </a:r>
          </a:p>
          <a:p>
            <a:pPr algn="just"/>
            <a:r>
              <a:rPr lang="en-US" dirty="0" smtClean="0"/>
              <a:t>Once we learn this, we will be </a:t>
            </a:r>
            <a:r>
              <a:rPr lang="en-US" dirty="0" smtClean="0">
                <a:solidFill>
                  <a:srgbClr val="FF0000"/>
                </a:solidFill>
              </a:rPr>
              <a:t>ready to upload our program on the </a:t>
            </a:r>
            <a:r>
              <a:rPr lang="en-US" dirty="0" err="1" smtClean="0">
                <a:solidFill>
                  <a:srgbClr val="FF0000"/>
                </a:solidFill>
              </a:rPr>
              <a:t>Arduino</a:t>
            </a:r>
            <a:r>
              <a:rPr lang="en-US" dirty="0" smtClean="0">
                <a:solidFill>
                  <a:srgbClr val="FF0000"/>
                </a:solidFill>
              </a:rPr>
              <a:t> board</a:t>
            </a:r>
            <a:r>
              <a:rPr lang="en-US" dirty="0" smtClean="0"/>
              <a:t>. </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Set up the </a:t>
            </a:r>
            <a:r>
              <a:rPr lang="en-US" sz="3200" dirty="0" err="1" smtClean="0"/>
              <a:t>Arduino</a:t>
            </a:r>
            <a:r>
              <a:rPr lang="en-US" sz="3200" dirty="0" smtClean="0"/>
              <a:t> IDE on our computer and prepare the board to receive the program via USB cable. </a:t>
            </a:r>
            <a:endParaRPr lang="en-US" sz="3200" dirty="0"/>
          </a:p>
        </p:txBody>
      </p:sp>
      <p:sp>
        <p:nvSpPr>
          <p:cNvPr id="3" name="Content Placeholder 2"/>
          <p:cNvSpPr>
            <a:spLocks noGrp="1"/>
          </p:cNvSpPr>
          <p:nvPr>
            <p:ph idx="1"/>
          </p:nvPr>
        </p:nvSpPr>
        <p:spPr/>
        <p:txBody>
          <a:bodyPr>
            <a:normAutofit lnSpcReduction="10000"/>
          </a:bodyPr>
          <a:lstStyle/>
          <a:p>
            <a:pPr algn="just"/>
            <a:r>
              <a:rPr lang="en-US" b="1" dirty="0" smtClean="0"/>
              <a:t>Step 1 − First you must have your </a:t>
            </a:r>
            <a:r>
              <a:rPr lang="en-US" b="1" dirty="0" err="1" smtClean="0">
                <a:solidFill>
                  <a:srgbClr val="FF0000"/>
                </a:solidFill>
              </a:rPr>
              <a:t>Arduino</a:t>
            </a:r>
            <a:r>
              <a:rPr lang="en-US" b="1" dirty="0" smtClean="0">
                <a:solidFill>
                  <a:srgbClr val="FF0000"/>
                </a:solidFill>
              </a:rPr>
              <a:t> board </a:t>
            </a:r>
            <a:r>
              <a:rPr lang="en-US" b="1" dirty="0" smtClean="0"/>
              <a:t>(you can choose your favorite board) and a </a:t>
            </a:r>
            <a:r>
              <a:rPr lang="en-US" b="1" dirty="0" smtClean="0">
                <a:solidFill>
                  <a:srgbClr val="FF0000"/>
                </a:solidFill>
              </a:rPr>
              <a:t>USB cable. </a:t>
            </a:r>
          </a:p>
          <a:p>
            <a:pPr algn="just"/>
            <a:r>
              <a:rPr lang="en-US" dirty="0" smtClean="0"/>
              <a:t>In case you use </a:t>
            </a:r>
            <a:r>
              <a:rPr lang="en-US" dirty="0" err="1" smtClean="0"/>
              <a:t>Arduino</a:t>
            </a:r>
            <a:r>
              <a:rPr lang="en-US" dirty="0" smtClean="0"/>
              <a:t> UNO, </a:t>
            </a:r>
            <a:r>
              <a:rPr lang="en-US" dirty="0" err="1" smtClean="0"/>
              <a:t>Arduino</a:t>
            </a:r>
            <a:r>
              <a:rPr lang="en-US" dirty="0" smtClean="0"/>
              <a:t> </a:t>
            </a:r>
            <a:r>
              <a:rPr lang="en-US" dirty="0" err="1" smtClean="0"/>
              <a:t>Duemilanove</a:t>
            </a:r>
            <a:r>
              <a:rPr lang="en-US" dirty="0" smtClean="0"/>
              <a:t>, </a:t>
            </a:r>
            <a:r>
              <a:rPr lang="en-US" dirty="0" err="1" smtClean="0"/>
              <a:t>Nano</a:t>
            </a:r>
            <a:r>
              <a:rPr lang="en-US" dirty="0" smtClean="0"/>
              <a:t>, </a:t>
            </a:r>
            <a:r>
              <a:rPr lang="en-US" dirty="0" err="1" smtClean="0"/>
              <a:t>Arduino</a:t>
            </a:r>
            <a:r>
              <a:rPr lang="en-US" dirty="0" smtClean="0"/>
              <a:t> Mega</a:t>
            </a:r>
            <a:r>
              <a:rPr lang="en-US" b="1" dirty="0" smtClean="0"/>
              <a:t>  </a:t>
            </a:r>
            <a:r>
              <a:rPr lang="en-US" dirty="0" smtClean="0"/>
              <a:t>2560, or </a:t>
            </a:r>
            <a:r>
              <a:rPr lang="en-US" dirty="0" err="1" smtClean="0"/>
              <a:t>Diecimila</a:t>
            </a:r>
            <a:r>
              <a:rPr lang="en-US" dirty="0" smtClean="0"/>
              <a:t>, you will need a standard USB cable (A plug to B plug), the kind you would connect to a USB printer as shown in the following image.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dirty="0"/>
          </a:p>
        </p:txBody>
      </p:sp>
      <p:sp>
        <p:nvSpPr>
          <p:cNvPr id="2" name="Title 1"/>
          <p:cNvSpPr>
            <a:spLocks noGrp="1"/>
          </p:cNvSpPr>
          <p:nvPr>
            <p:ph type="ctr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Home Automation Case Study</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In case you use </a:t>
            </a:r>
            <a:r>
              <a:rPr lang="en-US" b="1" dirty="0" err="1" smtClean="0"/>
              <a:t>Arduino</a:t>
            </a:r>
            <a:r>
              <a:rPr lang="en-US" b="1" dirty="0" smtClean="0"/>
              <a:t> </a:t>
            </a:r>
            <a:r>
              <a:rPr lang="en-US" b="1" dirty="0" err="1" smtClean="0"/>
              <a:t>Nano</a:t>
            </a:r>
            <a:r>
              <a:rPr lang="en-US" dirty="0" smtClean="0"/>
              <a:t>, you will need an </a:t>
            </a:r>
            <a:r>
              <a:rPr lang="en-US" b="1" dirty="0" smtClean="0">
                <a:solidFill>
                  <a:srgbClr val="FF0000"/>
                </a:solidFill>
              </a:rPr>
              <a:t>A to Mini-B </a:t>
            </a:r>
            <a:r>
              <a:rPr lang="en-US" dirty="0" smtClean="0"/>
              <a:t>cable instead as shown in the following image.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200400" y="457200"/>
            <a:ext cx="2438400" cy="216348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505200" y="4495800"/>
            <a:ext cx="2143125" cy="2143125"/>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Step 2 − Download </a:t>
            </a:r>
            <a:r>
              <a:rPr lang="en-US" b="1" dirty="0" err="1" smtClean="0"/>
              <a:t>Arduino</a:t>
            </a:r>
            <a:r>
              <a:rPr lang="en-US" b="1" dirty="0" smtClean="0"/>
              <a:t> IDE Software. </a:t>
            </a:r>
            <a:endParaRPr lang="en-US" dirty="0"/>
          </a:p>
        </p:txBody>
      </p:sp>
      <p:sp>
        <p:nvSpPr>
          <p:cNvPr id="3" name="Content Placeholder 2"/>
          <p:cNvSpPr>
            <a:spLocks noGrp="1"/>
          </p:cNvSpPr>
          <p:nvPr>
            <p:ph idx="1"/>
          </p:nvPr>
        </p:nvSpPr>
        <p:spPr/>
        <p:txBody>
          <a:bodyPr/>
          <a:lstStyle/>
          <a:p>
            <a:pPr algn="just"/>
            <a:r>
              <a:rPr lang="en-US" dirty="0" smtClean="0"/>
              <a:t>You can get different versions of </a:t>
            </a:r>
            <a:r>
              <a:rPr lang="en-US" dirty="0" err="1" smtClean="0"/>
              <a:t>Arduino</a:t>
            </a:r>
            <a:r>
              <a:rPr lang="en-US" dirty="0" smtClean="0"/>
              <a:t> IDE from the Download page on the </a:t>
            </a:r>
            <a:r>
              <a:rPr lang="en-US" dirty="0" err="1" smtClean="0"/>
              <a:t>Arduino</a:t>
            </a:r>
            <a:r>
              <a:rPr lang="en-US" dirty="0" smtClean="0"/>
              <a:t> Official website. </a:t>
            </a:r>
          </a:p>
          <a:p>
            <a:pPr algn="just"/>
            <a:r>
              <a:rPr lang="en-US" dirty="0" smtClean="0"/>
              <a:t>You must select your software, which is compatible with your operating system (Windows, IOS, or Linux). </a:t>
            </a:r>
          </a:p>
          <a:p>
            <a:pPr algn="just"/>
            <a:r>
              <a:rPr lang="en-US" dirty="0" smtClean="0"/>
              <a:t>After your file download is complete, unzip the file. </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533400" y="457200"/>
            <a:ext cx="8153400" cy="5776099"/>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 3 − Power up your board.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a:t>
            </a:r>
            <a:r>
              <a:rPr lang="en-US" dirty="0" err="1" smtClean="0"/>
              <a:t>Arduino</a:t>
            </a:r>
            <a:r>
              <a:rPr lang="en-US" dirty="0" smtClean="0"/>
              <a:t> Uno, Mega, </a:t>
            </a:r>
            <a:r>
              <a:rPr lang="en-US" dirty="0" err="1" smtClean="0"/>
              <a:t>Duemilanove</a:t>
            </a:r>
            <a:r>
              <a:rPr lang="en-US" dirty="0" smtClean="0"/>
              <a:t> and </a:t>
            </a:r>
            <a:r>
              <a:rPr lang="en-US" dirty="0" err="1" smtClean="0"/>
              <a:t>Arduino</a:t>
            </a:r>
            <a:r>
              <a:rPr lang="en-US" dirty="0" smtClean="0"/>
              <a:t> </a:t>
            </a:r>
            <a:r>
              <a:rPr lang="en-US" dirty="0" err="1" smtClean="0"/>
              <a:t>Nano</a:t>
            </a:r>
            <a:r>
              <a:rPr lang="en-US" dirty="0" smtClean="0"/>
              <a:t> automatically draw power from either, the USB connection to the computer or an external power supply. </a:t>
            </a:r>
          </a:p>
          <a:p>
            <a:r>
              <a:rPr lang="en-US" dirty="0" smtClean="0"/>
              <a:t>If you are using an </a:t>
            </a:r>
            <a:r>
              <a:rPr lang="en-US" dirty="0" err="1" smtClean="0"/>
              <a:t>Arduino</a:t>
            </a:r>
            <a:r>
              <a:rPr lang="en-US" dirty="0" smtClean="0"/>
              <a:t> </a:t>
            </a:r>
            <a:r>
              <a:rPr lang="en-US" dirty="0" err="1" smtClean="0"/>
              <a:t>Diecimila</a:t>
            </a:r>
            <a:r>
              <a:rPr lang="en-US" dirty="0" smtClean="0"/>
              <a:t>, you have to make sure that the board is configured to draw power from the USB connection. </a:t>
            </a:r>
          </a:p>
          <a:p>
            <a:r>
              <a:rPr lang="en-US" dirty="0" smtClean="0"/>
              <a:t>The power source is selected with a jumper, a small piece of plastic that fits onto two of the three pins between the USB and power jacks. </a:t>
            </a:r>
          </a:p>
          <a:p>
            <a:r>
              <a:rPr lang="en-US" dirty="0" smtClean="0"/>
              <a:t>Check that it is on the two pins closest to the USB port. </a:t>
            </a:r>
          </a:p>
          <a:p>
            <a:r>
              <a:rPr lang="en-US" b="1" dirty="0" smtClean="0">
                <a:solidFill>
                  <a:srgbClr val="FF0000"/>
                </a:solidFill>
              </a:rPr>
              <a:t>Connect the </a:t>
            </a:r>
            <a:r>
              <a:rPr lang="en-US" b="1" dirty="0" err="1" smtClean="0">
                <a:solidFill>
                  <a:srgbClr val="FF0000"/>
                </a:solidFill>
              </a:rPr>
              <a:t>Arduino</a:t>
            </a:r>
            <a:r>
              <a:rPr lang="en-US" b="1" dirty="0" smtClean="0">
                <a:solidFill>
                  <a:srgbClr val="FF0000"/>
                </a:solidFill>
              </a:rPr>
              <a:t> board to your computer using the USB cable. The green power LED (labeled PWR) should glow. </a:t>
            </a:r>
            <a:endParaRPr lang="en-US" b="1" dirty="0">
              <a:solidFill>
                <a:srgbClr val="FF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 4 − Launch </a:t>
            </a:r>
            <a:r>
              <a:rPr lang="en-US" b="1" dirty="0" err="1" smtClean="0"/>
              <a:t>Arduino</a:t>
            </a:r>
            <a:r>
              <a:rPr lang="en-US" b="1" dirty="0" smtClean="0"/>
              <a:t> IDE. </a:t>
            </a:r>
            <a:endParaRPr lang="en-US" dirty="0"/>
          </a:p>
        </p:txBody>
      </p:sp>
      <p:sp>
        <p:nvSpPr>
          <p:cNvPr id="3" name="Content Placeholder 2"/>
          <p:cNvSpPr>
            <a:spLocks noGrp="1"/>
          </p:cNvSpPr>
          <p:nvPr>
            <p:ph idx="1"/>
          </p:nvPr>
        </p:nvSpPr>
        <p:spPr/>
        <p:txBody>
          <a:bodyPr/>
          <a:lstStyle/>
          <a:p>
            <a:pPr algn="just"/>
            <a:r>
              <a:rPr lang="en-US" dirty="0" smtClean="0"/>
              <a:t>After your </a:t>
            </a:r>
            <a:r>
              <a:rPr lang="en-US" dirty="0" err="1" smtClean="0"/>
              <a:t>Arduino</a:t>
            </a:r>
            <a:r>
              <a:rPr lang="en-US" dirty="0" smtClean="0"/>
              <a:t> IDE software is downloaded, you need to unzip the folder.</a:t>
            </a:r>
          </a:p>
          <a:p>
            <a:pPr algn="just"/>
            <a:r>
              <a:rPr lang="en-US" dirty="0" smtClean="0"/>
              <a:t>Inside the folder, you can find the application icon with an infinity label (application.exe). Double-click the icon to start the IDE. </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381000" y="152400"/>
            <a:ext cx="8484124" cy="54864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 5 − Open your first project. </a:t>
            </a:r>
            <a:endParaRPr lang="en-US" dirty="0"/>
          </a:p>
        </p:txBody>
      </p:sp>
      <p:sp>
        <p:nvSpPr>
          <p:cNvPr id="3" name="Content Placeholder 2"/>
          <p:cNvSpPr>
            <a:spLocks noGrp="1"/>
          </p:cNvSpPr>
          <p:nvPr>
            <p:ph idx="1"/>
          </p:nvPr>
        </p:nvSpPr>
        <p:spPr/>
        <p:txBody>
          <a:bodyPr/>
          <a:lstStyle/>
          <a:p>
            <a:r>
              <a:rPr lang="en-US" dirty="0" smtClean="0"/>
              <a:t>Once the software starts, you have two options − </a:t>
            </a:r>
          </a:p>
          <a:p>
            <a:r>
              <a:rPr lang="en-US" dirty="0" smtClean="0">
                <a:solidFill>
                  <a:srgbClr val="FF0000"/>
                </a:solidFill>
              </a:rPr>
              <a:t> Create a new project. </a:t>
            </a:r>
          </a:p>
          <a:p>
            <a:r>
              <a:rPr lang="en-US" dirty="0" smtClean="0">
                <a:solidFill>
                  <a:srgbClr val="FF0000"/>
                </a:solidFill>
              </a:rPr>
              <a:t> Open an existing project example. </a:t>
            </a:r>
          </a:p>
          <a:p>
            <a:endParaRPr lang="en-US" dirty="0" smtClean="0"/>
          </a:p>
          <a:p>
            <a:r>
              <a:rPr lang="en-US" dirty="0" smtClean="0"/>
              <a:t>To create a new project, select File → New. </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380999" y="228600"/>
            <a:ext cx="8601959" cy="55626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t>To open an existing project example, select File → Example → Basics → Blink. </a:t>
            </a:r>
            <a:endParaRPr lang="en-US" sz="3600"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762000" y="1447800"/>
            <a:ext cx="7162800" cy="51333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LED on and off </a:t>
            </a:r>
            <a:endParaRPr lang="en-US" sz="3600" dirty="0"/>
          </a:p>
        </p:txBody>
      </p:sp>
      <p:sp>
        <p:nvSpPr>
          <p:cNvPr id="3" name="Content Placeholder 2"/>
          <p:cNvSpPr>
            <a:spLocks noGrp="1"/>
          </p:cNvSpPr>
          <p:nvPr>
            <p:ph idx="1"/>
          </p:nvPr>
        </p:nvSpPr>
        <p:spPr/>
        <p:txBody>
          <a:bodyPr/>
          <a:lstStyle/>
          <a:p>
            <a:pPr algn="just"/>
            <a:r>
              <a:rPr lang="en-US" dirty="0" smtClean="0"/>
              <a:t>Here, we are selecting just one of the examples with the name </a:t>
            </a:r>
            <a:r>
              <a:rPr lang="en-US" b="1" dirty="0" smtClean="0"/>
              <a:t>Blink. </a:t>
            </a:r>
          </a:p>
          <a:p>
            <a:pPr algn="just"/>
            <a:r>
              <a:rPr lang="en-US" b="1" dirty="0" smtClean="0"/>
              <a:t>It turns the LED on and off with some time delay. </a:t>
            </a:r>
          </a:p>
          <a:p>
            <a:pPr algn="just"/>
            <a:r>
              <a:rPr lang="en-US" b="1" dirty="0" smtClean="0"/>
              <a:t>You can select any other example from the list.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Step:1 - Purpose &amp; Requirements</a:t>
            </a:r>
            <a:endParaRPr lang="en-US" dirty="0"/>
          </a:p>
        </p:txBody>
      </p:sp>
      <p:sp>
        <p:nvSpPr>
          <p:cNvPr id="3" name="Content Placeholder 2"/>
          <p:cNvSpPr>
            <a:spLocks noGrp="1"/>
          </p:cNvSpPr>
          <p:nvPr>
            <p:ph idx="1"/>
          </p:nvPr>
        </p:nvSpPr>
        <p:spPr/>
        <p:txBody>
          <a:bodyPr>
            <a:noAutofit/>
          </a:bodyPr>
          <a:lstStyle/>
          <a:p>
            <a:pPr algn="just"/>
            <a:r>
              <a:rPr lang="en-US" sz="1800" dirty="0" smtClean="0"/>
              <a:t>Applying this to our example of a smart home automation system, the purpose and requirements for the system may be described as follows:</a:t>
            </a:r>
          </a:p>
          <a:p>
            <a:pPr algn="just"/>
            <a:r>
              <a:rPr lang="en-US" sz="1800" dirty="0" smtClean="0"/>
              <a:t> </a:t>
            </a:r>
            <a:r>
              <a:rPr lang="en-US" sz="1800" b="1" dirty="0" smtClean="0"/>
              <a:t>Purpose :</a:t>
            </a:r>
            <a:r>
              <a:rPr lang="en-US" sz="1800" dirty="0" smtClean="0"/>
              <a:t> A home automation system that allows </a:t>
            </a:r>
            <a:r>
              <a:rPr lang="en-US" sz="1800" b="1" dirty="0" smtClean="0">
                <a:solidFill>
                  <a:srgbClr val="C00000"/>
                </a:solidFill>
              </a:rPr>
              <a:t>controlling of the lights in a home remotely using a web application.</a:t>
            </a:r>
          </a:p>
          <a:p>
            <a:pPr algn="just"/>
            <a:r>
              <a:rPr lang="en-US" sz="1800" b="1" dirty="0" smtClean="0"/>
              <a:t>Behavior :</a:t>
            </a:r>
            <a:r>
              <a:rPr lang="en-US" sz="1800" dirty="0" smtClean="0"/>
              <a:t> The home automation system should have </a:t>
            </a:r>
            <a:r>
              <a:rPr lang="en-US" sz="1800" b="1" dirty="0" smtClean="0">
                <a:solidFill>
                  <a:srgbClr val="C00000"/>
                </a:solidFill>
              </a:rPr>
              <a:t>auto and manual modes</a:t>
            </a:r>
            <a:r>
              <a:rPr lang="en-US" sz="1800" dirty="0" smtClean="0"/>
              <a:t>. In auto mode, the system measures the light level in the room and switches on the light when it gets dark. In manual mode, the system provides the option of manually and remotely switching on/off the light.</a:t>
            </a:r>
          </a:p>
          <a:p>
            <a:pPr algn="just"/>
            <a:r>
              <a:rPr lang="en-US" sz="1800" b="1" dirty="0" smtClean="0"/>
              <a:t>System Management Requirement </a:t>
            </a:r>
            <a:r>
              <a:rPr lang="en-US" sz="1800" dirty="0" smtClean="0"/>
              <a:t>: The system should provide remote monitoring and control functions.</a:t>
            </a:r>
          </a:p>
          <a:p>
            <a:pPr algn="just"/>
            <a:r>
              <a:rPr lang="en-US" sz="1800" b="1" dirty="0" smtClean="0"/>
              <a:t>Data Analysis Requirement </a:t>
            </a:r>
            <a:r>
              <a:rPr lang="en-US" sz="1800" dirty="0" smtClean="0"/>
              <a:t>: The system should perform </a:t>
            </a:r>
            <a:r>
              <a:rPr lang="en-US" sz="1800" b="1" dirty="0" smtClean="0"/>
              <a:t>local analysis </a:t>
            </a:r>
            <a:r>
              <a:rPr lang="en-US" sz="1800" dirty="0" smtClean="0"/>
              <a:t>of the </a:t>
            </a:r>
            <a:r>
              <a:rPr lang="en-US" sz="1800" b="1" dirty="0" smtClean="0"/>
              <a:t>data</a:t>
            </a:r>
            <a:r>
              <a:rPr lang="en-US" sz="1800" dirty="0" smtClean="0"/>
              <a:t>.</a:t>
            </a:r>
          </a:p>
          <a:p>
            <a:pPr algn="just"/>
            <a:r>
              <a:rPr lang="en-US" sz="1800" b="1" dirty="0" smtClean="0"/>
              <a:t>Application Deployment Requirement </a:t>
            </a:r>
            <a:r>
              <a:rPr lang="en-US" sz="1800" dirty="0" smtClean="0"/>
              <a:t>: The application should be deployed </a:t>
            </a:r>
            <a:r>
              <a:rPr lang="en-US" sz="1800" dirty="0" smtClean="0">
                <a:solidFill>
                  <a:srgbClr val="C00000"/>
                </a:solidFill>
              </a:rPr>
              <a:t>locally on the device, but should be accessible remotely.</a:t>
            </a:r>
          </a:p>
          <a:p>
            <a:pPr algn="just"/>
            <a:r>
              <a:rPr lang="en-US" sz="1800" b="1" dirty="0" smtClean="0"/>
              <a:t>Security Requirement </a:t>
            </a:r>
            <a:r>
              <a:rPr lang="en-US" sz="1800" dirty="0" smtClean="0"/>
              <a:t>: The system should </a:t>
            </a:r>
            <a:r>
              <a:rPr lang="en-US" sz="1800" dirty="0" smtClean="0">
                <a:solidFill>
                  <a:srgbClr val="C00000"/>
                </a:solidFill>
              </a:rPr>
              <a:t>have basic user authentication capability.</a:t>
            </a:r>
            <a:endParaRPr lang="en-US" sz="1800" dirty="0">
              <a:solidFill>
                <a:srgbClr val="C000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Step 6 − Select your </a:t>
            </a:r>
            <a:r>
              <a:rPr lang="en-US" b="1" dirty="0" err="1" smtClean="0"/>
              <a:t>Arduino</a:t>
            </a:r>
            <a:r>
              <a:rPr lang="en-US" b="1" dirty="0" smtClean="0"/>
              <a:t> board. </a:t>
            </a:r>
            <a:endParaRPr lang="en-US" dirty="0"/>
          </a:p>
        </p:txBody>
      </p:sp>
      <p:sp>
        <p:nvSpPr>
          <p:cNvPr id="3" name="Content Placeholder 2"/>
          <p:cNvSpPr>
            <a:spLocks noGrp="1"/>
          </p:cNvSpPr>
          <p:nvPr>
            <p:ph idx="1"/>
          </p:nvPr>
        </p:nvSpPr>
        <p:spPr/>
        <p:txBody>
          <a:bodyPr/>
          <a:lstStyle/>
          <a:p>
            <a:pPr algn="just"/>
            <a:r>
              <a:rPr lang="en-US" dirty="0" smtClean="0"/>
              <a:t>To avoid any error while uploading your program to the board, </a:t>
            </a:r>
            <a:r>
              <a:rPr lang="en-US" b="1" dirty="0" smtClean="0">
                <a:solidFill>
                  <a:srgbClr val="FF0000"/>
                </a:solidFill>
              </a:rPr>
              <a:t>you must select the correct </a:t>
            </a:r>
            <a:r>
              <a:rPr lang="en-US" b="1" dirty="0" err="1" smtClean="0">
                <a:solidFill>
                  <a:srgbClr val="FF0000"/>
                </a:solidFill>
              </a:rPr>
              <a:t>Arduino</a:t>
            </a:r>
            <a:r>
              <a:rPr lang="en-US" b="1" dirty="0" smtClean="0">
                <a:solidFill>
                  <a:srgbClr val="FF0000"/>
                </a:solidFill>
              </a:rPr>
              <a:t> board name</a:t>
            </a:r>
            <a:r>
              <a:rPr lang="en-US" dirty="0" smtClean="0"/>
              <a:t>, </a:t>
            </a:r>
            <a:r>
              <a:rPr lang="en-US" dirty="0" smtClean="0">
                <a:solidFill>
                  <a:srgbClr val="00B0F0"/>
                </a:solidFill>
              </a:rPr>
              <a:t>which matches with the board connected to your computer. </a:t>
            </a:r>
          </a:p>
          <a:p>
            <a:pPr algn="just"/>
            <a:endParaRPr lang="en-US" dirty="0" smtClean="0">
              <a:solidFill>
                <a:srgbClr val="00B0F0"/>
              </a:solidFill>
            </a:endParaRPr>
          </a:p>
          <a:p>
            <a:pPr algn="just"/>
            <a:r>
              <a:rPr lang="en-US" b="1" i="1" dirty="0" smtClean="0">
                <a:solidFill>
                  <a:srgbClr val="C00000"/>
                </a:solidFill>
              </a:rPr>
              <a:t>Go to Tools → Board and select your board. </a:t>
            </a:r>
            <a:endParaRPr lang="en-US" b="1" i="1" dirty="0">
              <a:solidFill>
                <a:srgbClr val="C0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990600" y="269875"/>
            <a:ext cx="6324600" cy="6588125"/>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 7 − Select your serial port. </a:t>
            </a:r>
            <a:endParaRPr lang="en-US" dirty="0"/>
          </a:p>
        </p:txBody>
      </p:sp>
      <p:sp>
        <p:nvSpPr>
          <p:cNvPr id="3" name="Content Placeholder 2"/>
          <p:cNvSpPr>
            <a:spLocks noGrp="1"/>
          </p:cNvSpPr>
          <p:nvPr>
            <p:ph idx="1"/>
          </p:nvPr>
        </p:nvSpPr>
        <p:spPr/>
        <p:txBody>
          <a:bodyPr>
            <a:normAutofit fontScale="92500"/>
          </a:bodyPr>
          <a:lstStyle/>
          <a:p>
            <a:r>
              <a:rPr lang="en-US" dirty="0" smtClean="0"/>
              <a:t>Select the serial device of the </a:t>
            </a:r>
            <a:r>
              <a:rPr lang="en-US" dirty="0" err="1" smtClean="0"/>
              <a:t>Arduino</a:t>
            </a:r>
            <a:r>
              <a:rPr lang="en-US" dirty="0" smtClean="0"/>
              <a:t> board. Go to </a:t>
            </a:r>
            <a:r>
              <a:rPr lang="en-US" b="1" i="1" dirty="0" smtClean="0">
                <a:solidFill>
                  <a:srgbClr val="C00000"/>
                </a:solidFill>
              </a:rPr>
              <a:t>Tools → Serial Port menu. </a:t>
            </a:r>
          </a:p>
          <a:p>
            <a:r>
              <a:rPr lang="en-US" b="1" dirty="0" smtClean="0"/>
              <a:t>This is likely to be </a:t>
            </a:r>
            <a:r>
              <a:rPr lang="en-US" b="1" dirty="0" smtClean="0">
                <a:solidFill>
                  <a:srgbClr val="C00000"/>
                </a:solidFill>
              </a:rPr>
              <a:t>COM3 or higher </a:t>
            </a:r>
            <a:r>
              <a:rPr lang="en-US" b="1" dirty="0" smtClean="0"/>
              <a:t>(COM1 and COM2 are usually reserved for hardware serial ports). </a:t>
            </a:r>
          </a:p>
          <a:p>
            <a:r>
              <a:rPr lang="en-US" b="1" dirty="0" smtClean="0"/>
              <a:t>To find out, you can disconnect your </a:t>
            </a:r>
            <a:r>
              <a:rPr lang="en-US" b="1" dirty="0" err="1" smtClean="0"/>
              <a:t>Arduino</a:t>
            </a:r>
            <a:r>
              <a:rPr lang="en-US" b="1" dirty="0" smtClean="0"/>
              <a:t> board and re-open the menu, the entry that disappears should be of the </a:t>
            </a:r>
            <a:r>
              <a:rPr lang="en-US" b="1" dirty="0" err="1" smtClean="0"/>
              <a:t>Arduino</a:t>
            </a:r>
            <a:r>
              <a:rPr lang="en-US" b="1" dirty="0" smtClean="0"/>
              <a:t> board.</a:t>
            </a:r>
          </a:p>
          <a:p>
            <a:r>
              <a:rPr lang="en-US" b="1" dirty="0" smtClean="0"/>
              <a:t>Reconnect the board and select that serial port. </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1524000" y="276510"/>
            <a:ext cx="5486400" cy="658149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Symbols appearing in the </a:t>
            </a:r>
            <a:r>
              <a:rPr lang="en-US" dirty="0" err="1" smtClean="0"/>
              <a:t>Arduino</a:t>
            </a:r>
            <a:r>
              <a:rPr lang="en-US" dirty="0" smtClean="0"/>
              <a:t> IDE toolbar. </a:t>
            </a:r>
            <a:endParaRPr lang="en-US" dirty="0"/>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srcRect/>
          <a:stretch>
            <a:fillRect/>
          </a:stretch>
        </p:blipFill>
        <p:spPr bwMode="auto">
          <a:xfrm>
            <a:off x="990600" y="1981200"/>
            <a:ext cx="7149171" cy="3048000"/>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b="1" dirty="0" smtClean="0"/>
              <a:t>A − Used to check if there is any compilation error. </a:t>
            </a:r>
          </a:p>
          <a:p>
            <a:r>
              <a:rPr lang="en-US" sz="2800" b="1" dirty="0" smtClean="0"/>
              <a:t>B − Used to upload a program to the </a:t>
            </a:r>
            <a:r>
              <a:rPr lang="en-US" sz="2800" b="1" dirty="0" err="1" smtClean="0"/>
              <a:t>Arduino</a:t>
            </a:r>
            <a:r>
              <a:rPr lang="en-US" sz="2800" b="1" dirty="0" smtClean="0"/>
              <a:t> board. </a:t>
            </a:r>
          </a:p>
          <a:p>
            <a:r>
              <a:rPr lang="en-US" sz="2800" b="1" dirty="0" smtClean="0"/>
              <a:t>C − Shortcut used to create a new sketch. </a:t>
            </a:r>
          </a:p>
          <a:p>
            <a:r>
              <a:rPr lang="en-US" sz="2800" b="1" dirty="0" smtClean="0"/>
              <a:t>D − Used to directly open one of the example sketch. </a:t>
            </a:r>
          </a:p>
          <a:p>
            <a:r>
              <a:rPr lang="en-US" sz="2800" b="1" dirty="0" smtClean="0"/>
              <a:t>E − Used to save your sketch. </a:t>
            </a:r>
          </a:p>
          <a:p>
            <a:r>
              <a:rPr lang="en-US" sz="2800" b="1" dirty="0" smtClean="0"/>
              <a:t>F − Serial monitor used to receive serial data from the board and send the serial data to the board. </a:t>
            </a:r>
            <a:endParaRPr lang="en-US" sz="2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Step 8 − Upload the program to your board. </a:t>
            </a:r>
            <a:endParaRPr lang="en-US" dirty="0"/>
          </a:p>
        </p:txBody>
      </p:sp>
      <p:sp>
        <p:nvSpPr>
          <p:cNvPr id="3" name="Content Placeholder 2"/>
          <p:cNvSpPr>
            <a:spLocks noGrp="1"/>
          </p:cNvSpPr>
          <p:nvPr>
            <p:ph idx="1"/>
          </p:nvPr>
        </p:nvSpPr>
        <p:spPr/>
        <p:txBody>
          <a:bodyPr/>
          <a:lstStyle/>
          <a:p>
            <a:r>
              <a:rPr lang="en-US" dirty="0" smtClean="0">
                <a:solidFill>
                  <a:srgbClr val="C00000"/>
                </a:solidFill>
              </a:rPr>
              <a:t>Simply click the "Upload" button in the environment. </a:t>
            </a:r>
          </a:p>
          <a:p>
            <a:r>
              <a:rPr lang="en-US" b="1" dirty="0" smtClean="0">
                <a:solidFill>
                  <a:srgbClr val="00B0F0"/>
                </a:solidFill>
              </a:rPr>
              <a:t>Wait a few seconds; you will see the RX and TX LEDs on the board, flashing. </a:t>
            </a:r>
          </a:p>
          <a:p>
            <a:pPr>
              <a:buNone/>
            </a:pPr>
            <a:endParaRPr lang="en-US" b="1" dirty="0">
              <a:solidFill>
                <a:srgbClr val="00B050"/>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23014" y="990600"/>
            <a:ext cx="8720986" cy="487680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304800" y="609600"/>
            <a:ext cx="8242806" cy="525780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838200" y="762000"/>
            <a:ext cx="7793126" cy="5181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Process Specification</a:t>
            </a:r>
            <a:endParaRPr lang="en-US" dirty="0"/>
          </a:p>
        </p:txBody>
      </p:sp>
      <p:sp>
        <p:nvSpPr>
          <p:cNvPr id="3" name="Content Placeholder 2"/>
          <p:cNvSpPr>
            <a:spLocks noGrp="1"/>
          </p:cNvSpPr>
          <p:nvPr>
            <p:ph idx="1"/>
          </p:nvPr>
        </p:nvSpPr>
        <p:spPr/>
        <p:txBody>
          <a:bodyPr/>
          <a:lstStyle/>
          <a:p>
            <a:pPr algn="just"/>
            <a:r>
              <a:rPr lang="en-US" dirty="0" smtClean="0"/>
              <a:t>The second step in the </a:t>
            </a:r>
            <a:r>
              <a:rPr lang="en-US" dirty="0" err="1" smtClean="0"/>
              <a:t>IoT</a:t>
            </a:r>
            <a:r>
              <a:rPr lang="en-US" dirty="0" smtClean="0"/>
              <a:t> design methodology is to define the process specification.</a:t>
            </a:r>
          </a:p>
          <a:p>
            <a:pPr algn="just"/>
            <a:r>
              <a:rPr lang="en-US" dirty="0" smtClean="0"/>
              <a:t> In this step, the </a:t>
            </a:r>
            <a:r>
              <a:rPr lang="en-US" b="1" dirty="0" smtClean="0">
                <a:solidFill>
                  <a:srgbClr val="FF0000"/>
                </a:solidFill>
              </a:rPr>
              <a:t>use cases </a:t>
            </a:r>
            <a:r>
              <a:rPr lang="en-US" dirty="0" smtClean="0"/>
              <a:t>of the </a:t>
            </a:r>
            <a:r>
              <a:rPr lang="en-US" dirty="0" err="1" smtClean="0"/>
              <a:t>IoT</a:t>
            </a:r>
            <a:r>
              <a:rPr lang="en-US" dirty="0" smtClean="0"/>
              <a:t> system are formally </a:t>
            </a:r>
            <a:r>
              <a:rPr lang="en-US" dirty="0" smtClean="0">
                <a:solidFill>
                  <a:srgbClr val="FF0000"/>
                </a:solidFill>
              </a:rPr>
              <a:t>described based on and derived from the purpose and requirement specifications.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533400" y="685800"/>
            <a:ext cx="8271042" cy="525780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404813" y="1095375"/>
            <a:ext cx="8334375" cy="466725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157163" y="900113"/>
            <a:ext cx="8829675" cy="50577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0"/>
            <a:ext cx="9191625" cy="705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2157</Words>
  <Application>Microsoft Office PowerPoint</Application>
  <PresentationFormat>On-screen Show (4:3)</PresentationFormat>
  <Paragraphs>194</Paragraphs>
  <Slides>82</Slides>
  <Notes>0</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   </vt:lpstr>
      <vt:lpstr>INTERNET OF THINGS UNIT III DESIGN AND DEVELOPMENT </vt:lpstr>
      <vt:lpstr>IoT Design Methodology that includes:</vt:lpstr>
      <vt:lpstr>Design Methodology</vt:lpstr>
      <vt:lpstr>Step 1: Purpose &amp; Requirements Specification </vt:lpstr>
      <vt:lpstr>Home Automation Case Study</vt:lpstr>
      <vt:lpstr>Step:1 - Purpose &amp; Requirements</vt:lpstr>
      <vt:lpstr>Step 2: Process Specification</vt:lpstr>
      <vt:lpstr>Slide 9</vt:lpstr>
      <vt:lpstr>3. Domain Model Specification</vt:lpstr>
      <vt:lpstr>Slide 11</vt:lpstr>
      <vt:lpstr>4. Information Model Specification</vt:lpstr>
      <vt:lpstr>Slide 13</vt:lpstr>
      <vt:lpstr>5. Service Specifications</vt:lpstr>
      <vt:lpstr>Slide 15</vt:lpstr>
      <vt:lpstr>Slide 16</vt:lpstr>
      <vt:lpstr>Slide 17</vt:lpstr>
      <vt:lpstr>Slide 18</vt:lpstr>
      <vt:lpstr>6. IoT Level Specification</vt:lpstr>
      <vt:lpstr>Slide 20</vt:lpstr>
      <vt:lpstr>7. Functional View Specification</vt:lpstr>
      <vt:lpstr>Slide 22</vt:lpstr>
      <vt:lpstr>8.Operational View Specification</vt:lpstr>
      <vt:lpstr>Slide 24</vt:lpstr>
      <vt:lpstr>9. Device &amp; Component Integration</vt:lpstr>
      <vt:lpstr>Slide 26</vt:lpstr>
      <vt:lpstr>Embedded Computing Logic </vt:lpstr>
      <vt:lpstr>Embedded System Hardware </vt:lpstr>
      <vt:lpstr>Embedded System Software </vt:lpstr>
      <vt:lpstr>Microcontrollers for Embedded Computing with IoT Devices </vt:lpstr>
      <vt:lpstr>Slide 31</vt:lpstr>
      <vt:lpstr>System on Chips </vt:lpstr>
      <vt:lpstr>Slide 33</vt:lpstr>
      <vt:lpstr>Typical IoT system on chip support more than one RATs (Radio Access Technologies) It will have following modules </vt:lpstr>
      <vt:lpstr>This IoT SoC (system on chip in IoT) can be used for numerous applications as mentioned below: </vt:lpstr>
      <vt:lpstr>Building Blocks Of IoT </vt:lpstr>
      <vt:lpstr>Slide 37</vt:lpstr>
      <vt:lpstr>Simplified block diagram of the basic building blocks of the IoT</vt:lpstr>
      <vt:lpstr>Gateways</vt:lpstr>
      <vt:lpstr>IoT Architecture Layers </vt:lpstr>
      <vt:lpstr>Slide 41</vt:lpstr>
      <vt:lpstr>Sensor, Connectivity and Network Layer   </vt:lpstr>
      <vt:lpstr>Gateway and Network Layer </vt:lpstr>
      <vt:lpstr>Management Service Layer </vt:lpstr>
      <vt:lpstr>Application Layer </vt:lpstr>
      <vt:lpstr>Arduino boards </vt:lpstr>
      <vt:lpstr>Slide 47</vt:lpstr>
      <vt:lpstr>Slide 48</vt:lpstr>
      <vt:lpstr>Slide 49</vt:lpstr>
      <vt:lpstr>Slide 50</vt:lpstr>
      <vt:lpstr>Slide 51</vt:lpstr>
      <vt:lpstr>Arduino UNO board </vt:lpstr>
      <vt:lpstr>Slide 53</vt:lpstr>
      <vt:lpstr>Slide 54</vt:lpstr>
      <vt:lpstr>Slide 55</vt:lpstr>
      <vt:lpstr>Slide 56</vt:lpstr>
      <vt:lpstr>Slide 57</vt:lpstr>
      <vt:lpstr>Arduino IDE </vt:lpstr>
      <vt:lpstr>Set up the Arduino IDE on our computer and prepare the board to receive the program via USB cable. </vt:lpstr>
      <vt:lpstr>Slide 60</vt:lpstr>
      <vt:lpstr>Step 2 − Download Arduino IDE Software. </vt:lpstr>
      <vt:lpstr>Slide 62</vt:lpstr>
      <vt:lpstr>Step 3 − Power up your board. </vt:lpstr>
      <vt:lpstr>Step 4 − Launch Arduino IDE. </vt:lpstr>
      <vt:lpstr>Slide 65</vt:lpstr>
      <vt:lpstr>Step 5 − Open your first project. </vt:lpstr>
      <vt:lpstr>Slide 67</vt:lpstr>
      <vt:lpstr>To open an existing project example, select File → Example → Basics → Blink. </vt:lpstr>
      <vt:lpstr>LED on and off </vt:lpstr>
      <vt:lpstr>Step 6 − Select your Arduino board. </vt:lpstr>
      <vt:lpstr>Slide 71</vt:lpstr>
      <vt:lpstr>Step 7 − Select your serial port. </vt:lpstr>
      <vt:lpstr>Slide 73</vt:lpstr>
      <vt:lpstr>Symbols appearing in the Arduino IDE toolbar. </vt:lpstr>
      <vt:lpstr>Slide 75</vt:lpstr>
      <vt:lpstr>Step 8 − Upload the program to your board. </vt:lpstr>
      <vt:lpstr>Slide 77</vt:lpstr>
      <vt:lpstr>Slide 78</vt:lpstr>
      <vt:lpstr>Slide 79</vt:lpstr>
      <vt:lpstr>Slide 80</vt:lpstr>
      <vt:lpstr>Slide 81</vt:lpstr>
      <vt:lpstr>Slide 82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admin</cp:lastModifiedBy>
  <cp:revision>43</cp:revision>
  <dcterms:created xsi:type="dcterms:W3CDTF">2021-10-19T10:06:11Z</dcterms:created>
  <dcterms:modified xsi:type="dcterms:W3CDTF">2021-11-01T05:07:56Z</dcterms:modified>
</cp:coreProperties>
</file>