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handoutMasterIdLst>
    <p:handoutMasterId r:id="rId49"/>
  </p:handoutMasterIdLst>
  <p:sldIdLst>
    <p:sldId id="258" r:id="rId2"/>
    <p:sldId id="363" r:id="rId3"/>
    <p:sldId id="395" r:id="rId4"/>
    <p:sldId id="398" r:id="rId5"/>
    <p:sldId id="396" r:id="rId6"/>
    <p:sldId id="397" r:id="rId7"/>
    <p:sldId id="399" r:id="rId8"/>
    <p:sldId id="401" r:id="rId9"/>
    <p:sldId id="400" r:id="rId10"/>
    <p:sldId id="365" r:id="rId11"/>
    <p:sldId id="391" r:id="rId12"/>
    <p:sldId id="366" r:id="rId13"/>
    <p:sldId id="402" r:id="rId14"/>
    <p:sldId id="403" r:id="rId15"/>
    <p:sldId id="368" r:id="rId16"/>
    <p:sldId id="370" r:id="rId17"/>
    <p:sldId id="407" r:id="rId18"/>
    <p:sldId id="372" r:id="rId19"/>
    <p:sldId id="374" r:id="rId20"/>
    <p:sldId id="408" r:id="rId21"/>
    <p:sldId id="376" r:id="rId22"/>
    <p:sldId id="378" r:id="rId23"/>
    <p:sldId id="379" r:id="rId24"/>
    <p:sldId id="380" r:id="rId25"/>
    <p:sldId id="382" r:id="rId26"/>
    <p:sldId id="383" r:id="rId27"/>
    <p:sldId id="384" r:id="rId28"/>
    <p:sldId id="385" r:id="rId29"/>
    <p:sldId id="386" r:id="rId30"/>
    <p:sldId id="393" r:id="rId31"/>
    <p:sldId id="404" r:id="rId32"/>
    <p:sldId id="405" r:id="rId33"/>
    <p:sldId id="394" r:id="rId34"/>
    <p:sldId id="406" r:id="rId35"/>
    <p:sldId id="409" r:id="rId36"/>
    <p:sldId id="410" r:id="rId37"/>
    <p:sldId id="411" r:id="rId38"/>
    <p:sldId id="412" r:id="rId39"/>
    <p:sldId id="413" r:id="rId40"/>
    <p:sldId id="414" r:id="rId41"/>
    <p:sldId id="415" r:id="rId42"/>
    <p:sldId id="416" r:id="rId43"/>
    <p:sldId id="417" r:id="rId44"/>
    <p:sldId id="418" r:id="rId45"/>
    <p:sldId id="419" r:id="rId46"/>
    <p:sldId id="420" r:id="rId47"/>
  </p:sldIdLst>
  <p:sldSz cx="9144000" cy="6858000" type="screen4x3"/>
  <p:notesSz cx="6858000" cy="9144000"/>
  <p:defaultTextStyle>
    <a:defPPr>
      <a:defRPr lang="en-US"/>
    </a:defPPr>
    <a:lvl1pPr algn="l" rtl="0" fontAlgn="base">
      <a:spcBef>
        <a:spcPct val="20000"/>
      </a:spcBef>
      <a:spcAft>
        <a:spcPct val="0"/>
      </a:spcAft>
      <a:defRPr sz="2400" b="1" kern="1200">
        <a:solidFill>
          <a:srgbClr val="0000FF"/>
        </a:solidFill>
        <a:latin typeface="Arial" panose="020B0604020202020204" pitchFamily="34" charset="0"/>
        <a:ea typeface="+mn-ea"/>
        <a:cs typeface="+mn-cs"/>
      </a:defRPr>
    </a:lvl1pPr>
    <a:lvl2pPr marL="457200" algn="l" rtl="0" fontAlgn="base">
      <a:spcBef>
        <a:spcPct val="20000"/>
      </a:spcBef>
      <a:spcAft>
        <a:spcPct val="0"/>
      </a:spcAft>
      <a:defRPr sz="2400" b="1" kern="1200">
        <a:solidFill>
          <a:srgbClr val="0000FF"/>
        </a:solidFill>
        <a:latin typeface="Arial" panose="020B0604020202020204" pitchFamily="34" charset="0"/>
        <a:ea typeface="+mn-ea"/>
        <a:cs typeface="+mn-cs"/>
      </a:defRPr>
    </a:lvl2pPr>
    <a:lvl3pPr marL="914400" algn="l" rtl="0" fontAlgn="base">
      <a:spcBef>
        <a:spcPct val="20000"/>
      </a:spcBef>
      <a:spcAft>
        <a:spcPct val="0"/>
      </a:spcAft>
      <a:defRPr sz="2400" b="1" kern="1200">
        <a:solidFill>
          <a:srgbClr val="0000FF"/>
        </a:solidFill>
        <a:latin typeface="Arial" panose="020B0604020202020204" pitchFamily="34" charset="0"/>
        <a:ea typeface="+mn-ea"/>
        <a:cs typeface="+mn-cs"/>
      </a:defRPr>
    </a:lvl3pPr>
    <a:lvl4pPr marL="1371600" algn="l" rtl="0" fontAlgn="base">
      <a:spcBef>
        <a:spcPct val="20000"/>
      </a:spcBef>
      <a:spcAft>
        <a:spcPct val="0"/>
      </a:spcAft>
      <a:defRPr sz="2400" b="1" kern="1200">
        <a:solidFill>
          <a:srgbClr val="0000FF"/>
        </a:solidFill>
        <a:latin typeface="Arial" panose="020B0604020202020204" pitchFamily="34" charset="0"/>
        <a:ea typeface="+mn-ea"/>
        <a:cs typeface="+mn-cs"/>
      </a:defRPr>
    </a:lvl4pPr>
    <a:lvl5pPr marL="1828800" algn="l" rtl="0" fontAlgn="base">
      <a:spcBef>
        <a:spcPct val="20000"/>
      </a:spcBef>
      <a:spcAft>
        <a:spcPct val="0"/>
      </a:spcAft>
      <a:defRPr sz="2400" b="1" kern="1200">
        <a:solidFill>
          <a:srgbClr val="0000FF"/>
        </a:solidFill>
        <a:latin typeface="Arial" panose="020B0604020202020204" pitchFamily="34" charset="0"/>
        <a:ea typeface="+mn-ea"/>
        <a:cs typeface="+mn-cs"/>
      </a:defRPr>
    </a:lvl5pPr>
    <a:lvl6pPr marL="2286000" algn="l" defTabSz="914400" rtl="0" eaLnBrk="1" latinLnBrk="0" hangingPunct="1">
      <a:defRPr sz="2400" b="1" kern="1200">
        <a:solidFill>
          <a:srgbClr val="0000FF"/>
        </a:solidFill>
        <a:latin typeface="Arial" panose="020B0604020202020204" pitchFamily="34" charset="0"/>
        <a:ea typeface="+mn-ea"/>
        <a:cs typeface="+mn-cs"/>
      </a:defRPr>
    </a:lvl6pPr>
    <a:lvl7pPr marL="2743200" algn="l" defTabSz="914400" rtl="0" eaLnBrk="1" latinLnBrk="0" hangingPunct="1">
      <a:defRPr sz="2400" b="1" kern="1200">
        <a:solidFill>
          <a:srgbClr val="0000FF"/>
        </a:solidFill>
        <a:latin typeface="Arial" panose="020B0604020202020204" pitchFamily="34" charset="0"/>
        <a:ea typeface="+mn-ea"/>
        <a:cs typeface="+mn-cs"/>
      </a:defRPr>
    </a:lvl7pPr>
    <a:lvl8pPr marL="3200400" algn="l" defTabSz="914400" rtl="0" eaLnBrk="1" latinLnBrk="0" hangingPunct="1">
      <a:defRPr sz="2400" b="1" kern="1200">
        <a:solidFill>
          <a:srgbClr val="0000FF"/>
        </a:solidFill>
        <a:latin typeface="Arial" panose="020B0604020202020204" pitchFamily="34" charset="0"/>
        <a:ea typeface="+mn-ea"/>
        <a:cs typeface="+mn-cs"/>
      </a:defRPr>
    </a:lvl8pPr>
    <a:lvl9pPr marL="3657600" algn="l" defTabSz="914400" rtl="0" eaLnBrk="1" latinLnBrk="0" hangingPunct="1">
      <a:defRPr sz="2400" b="1" kern="1200">
        <a:solidFill>
          <a:srgbClr val="0000FF"/>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47" autoAdjust="0"/>
    <p:restoredTop sz="69283" autoAdjust="0"/>
  </p:normalViewPr>
  <p:slideViewPr>
    <p:cSldViewPr>
      <p:cViewPr varScale="1">
        <p:scale>
          <a:sx n="82" d="100"/>
          <a:sy n="82" d="100"/>
        </p:scale>
        <p:origin x="1306" y="62"/>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3126"/>
    </p:cViewPr>
  </p:sorterViewPr>
  <p:notesViewPr>
    <p:cSldViewPr>
      <p:cViewPr varScale="1">
        <p:scale>
          <a:sx n="89" d="100"/>
          <a:sy n="89" d="100"/>
        </p:scale>
        <p:origin x="-168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7810" name="Rectangle 2">
            <a:extLst>
              <a:ext uri="{FF2B5EF4-FFF2-40B4-BE49-F238E27FC236}">
                <a16:creationId xmlns:a16="http://schemas.microsoft.com/office/drawing/2014/main" id="{74F30D05-BA50-4416-B2D3-23E2F4CFE572}"/>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247811" name="Rectangle 3">
            <a:extLst>
              <a:ext uri="{FF2B5EF4-FFF2-40B4-BE49-F238E27FC236}">
                <a16:creationId xmlns:a16="http://schemas.microsoft.com/office/drawing/2014/main" id="{DAA695A7-FA97-4249-9E52-0937B68A57A8}"/>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247812" name="Rectangle 4">
            <a:extLst>
              <a:ext uri="{FF2B5EF4-FFF2-40B4-BE49-F238E27FC236}">
                <a16:creationId xmlns:a16="http://schemas.microsoft.com/office/drawing/2014/main" id="{22B68497-3451-4ABE-9162-E9783DA046E1}"/>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247813" name="Rectangle 5">
            <a:extLst>
              <a:ext uri="{FF2B5EF4-FFF2-40B4-BE49-F238E27FC236}">
                <a16:creationId xmlns:a16="http://schemas.microsoft.com/office/drawing/2014/main" id="{2C14D6ED-FFC1-414A-94CC-25BD5AE3C48B}"/>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6FDCAA3-23E9-4740-B7BB-148C506638D1}"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C9BE6F37-3C8A-4A45-A72D-5001F9EC7B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200" b="0">
                <a:solidFill>
                  <a:schemeClr val="tx1"/>
                </a:solidFill>
                <a:latin typeface="Times New Roman" pitchFamily="18" charset="0"/>
              </a:defRPr>
            </a:lvl1pPr>
          </a:lstStyle>
          <a:p>
            <a:pPr>
              <a:defRPr/>
            </a:pPr>
            <a:endParaRPr lang="en-US"/>
          </a:p>
        </p:txBody>
      </p:sp>
      <p:sp>
        <p:nvSpPr>
          <p:cNvPr id="4099" name="Rectangle 3">
            <a:extLst>
              <a:ext uri="{FF2B5EF4-FFF2-40B4-BE49-F238E27FC236}">
                <a16:creationId xmlns:a16="http://schemas.microsoft.com/office/drawing/2014/main" id="{4FE39A3A-7284-46E6-A876-5108B4FEE506}"/>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b="0">
                <a:solidFill>
                  <a:schemeClr val="tx1"/>
                </a:solidFill>
                <a:latin typeface="Times New Roman" pitchFamily="18" charset="0"/>
              </a:defRPr>
            </a:lvl1pPr>
          </a:lstStyle>
          <a:p>
            <a:pPr>
              <a:defRPr/>
            </a:pPr>
            <a:endParaRPr lang="en-US"/>
          </a:p>
        </p:txBody>
      </p:sp>
      <p:sp>
        <p:nvSpPr>
          <p:cNvPr id="49156" name="Rectangle 4">
            <a:extLst>
              <a:ext uri="{FF2B5EF4-FFF2-40B4-BE49-F238E27FC236}">
                <a16:creationId xmlns:a16="http://schemas.microsoft.com/office/drawing/2014/main" id="{69C49D8A-73DD-4BDD-983E-88862A621F2D}"/>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91933948-249F-4DAE-AE91-047B831B4F55}"/>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a:extLst>
              <a:ext uri="{FF2B5EF4-FFF2-40B4-BE49-F238E27FC236}">
                <a16:creationId xmlns:a16="http://schemas.microsoft.com/office/drawing/2014/main" id="{6E353290-72F0-4FD5-8FAB-D4F584647743}"/>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defRPr sz="1200" b="0">
                <a:solidFill>
                  <a:schemeClr val="tx1"/>
                </a:solidFill>
                <a:latin typeface="Times New Roman" pitchFamily="18" charset="0"/>
              </a:defRPr>
            </a:lvl1pPr>
          </a:lstStyle>
          <a:p>
            <a:pPr>
              <a:defRPr/>
            </a:pPr>
            <a:endParaRPr lang="en-US"/>
          </a:p>
        </p:txBody>
      </p:sp>
      <p:sp>
        <p:nvSpPr>
          <p:cNvPr id="4103" name="Rectangle 7">
            <a:extLst>
              <a:ext uri="{FF2B5EF4-FFF2-40B4-BE49-F238E27FC236}">
                <a16:creationId xmlns:a16="http://schemas.microsoft.com/office/drawing/2014/main" id="{429D170A-2894-4B83-B601-7A04120F02E0}"/>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b="0">
                <a:solidFill>
                  <a:schemeClr val="tx1"/>
                </a:solidFill>
                <a:latin typeface="Times New Roman" panose="02020603050405020304" pitchFamily="18" charset="0"/>
              </a:defRPr>
            </a:lvl1pPr>
          </a:lstStyle>
          <a:p>
            <a:fld id="{F4009B69-3B59-4C76-AF94-A807C979E87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75DE1114-E7EF-427B-8098-1446B0FA790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E44EB7F7-F7AB-43BF-85B1-AB26010828A3}" type="slidenum">
              <a:rPr lang="en-US" altLang="en-US" sz="1200" b="0">
                <a:solidFill>
                  <a:schemeClr val="tx1"/>
                </a:solidFill>
                <a:latin typeface="Times New Roman" panose="02020603050405020304" pitchFamily="18" charset="0"/>
              </a:rPr>
              <a:pPr eaLnBrk="1" hangingPunct="1"/>
              <a:t>1</a:t>
            </a:fld>
            <a:endParaRPr lang="en-US" altLang="en-US" sz="1200" b="0">
              <a:solidFill>
                <a:schemeClr val="tx1"/>
              </a:solidFill>
              <a:latin typeface="Times New Roman" panose="02020603050405020304" pitchFamily="18" charset="0"/>
            </a:endParaRPr>
          </a:p>
        </p:txBody>
      </p:sp>
      <p:sp>
        <p:nvSpPr>
          <p:cNvPr id="50179" name="Rectangle 2">
            <a:extLst>
              <a:ext uri="{FF2B5EF4-FFF2-40B4-BE49-F238E27FC236}">
                <a16:creationId xmlns:a16="http://schemas.microsoft.com/office/drawing/2014/main" id="{39FE7D8A-2CC1-447D-9D32-9AC5B75056C6}"/>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9FF9D706-DDED-4B7F-80B3-EB1D85D7044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967FF4F6-80AD-4E7B-AF78-4688DA5CCC9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A288B800-0710-49EC-935D-58F4BF293134}" type="slidenum">
              <a:rPr lang="en-US" altLang="en-US" sz="1200" b="0">
                <a:solidFill>
                  <a:schemeClr val="tx1"/>
                </a:solidFill>
                <a:latin typeface="Times New Roman" panose="02020603050405020304" pitchFamily="18" charset="0"/>
              </a:rPr>
              <a:pPr eaLnBrk="1" hangingPunct="1"/>
              <a:t>19</a:t>
            </a:fld>
            <a:endParaRPr lang="en-US" altLang="en-US" sz="1200" b="0">
              <a:solidFill>
                <a:schemeClr val="tx1"/>
              </a:solidFill>
              <a:latin typeface="Times New Roman" panose="02020603050405020304" pitchFamily="18" charset="0"/>
            </a:endParaRPr>
          </a:p>
        </p:txBody>
      </p:sp>
      <p:sp>
        <p:nvSpPr>
          <p:cNvPr id="59395" name="Rectangle 2">
            <a:extLst>
              <a:ext uri="{FF2B5EF4-FFF2-40B4-BE49-F238E27FC236}">
                <a16:creationId xmlns:a16="http://schemas.microsoft.com/office/drawing/2014/main" id="{0692A442-E6B9-494C-A667-8C6EC74999BA}"/>
              </a:ext>
            </a:extLst>
          </p:cNvPr>
          <p:cNvSpPr>
            <a:spLocks noGrp="1" noRot="1" noChangeAspect="1" noChangeArrowheads="1" noTextEdit="1"/>
          </p:cNvSpPr>
          <p:nvPr>
            <p:ph type="sldImg"/>
          </p:nvPr>
        </p:nvSpPr>
        <p:spPr>
          <a:xfrm>
            <a:off x="3363913" y="2366963"/>
            <a:ext cx="0" cy="0"/>
          </a:xfrm>
          <a:solidFill>
            <a:srgbClr val="FFFFFF"/>
          </a:solidFill>
          <a:ln/>
        </p:spPr>
      </p:sp>
      <p:sp>
        <p:nvSpPr>
          <p:cNvPr id="59396" name="Rectangle 3">
            <a:extLst>
              <a:ext uri="{FF2B5EF4-FFF2-40B4-BE49-F238E27FC236}">
                <a16:creationId xmlns:a16="http://schemas.microsoft.com/office/drawing/2014/main" id="{3BD59973-338A-442B-A223-5D7CD81BEBEA}"/>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eaLnBrk="1" hangingPunct="1"/>
            <a:r>
              <a:rPr lang="en-US" altLang="en-US">
                <a:cs typeface="Times New Roman" panose="02020603050405020304" pitchFamily="18" charset="0"/>
              </a:rPr>
              <a:t>In the Book Schema Third Normal Form is violated since a non-key field is dependent on another non-key field and is transitively dependent on the primary key.</a:t>
            </a:r>
            <a:r>
              <a:rPr lang="en-US" altLang="en-US"/>
              <a: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EF941459-706A-463C-B846-8AAF53D6127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86D7834B-7ACD-4221-9156-FC233EB378A4}" type="slidenum">
              <a:rPr lang="en-US" altLang="en-US" sz="1200" b="0">
                <a:solidFill>
                  <a:schemeClr val="tx1"/>
                </a:solidFill>
                <a:latin typeface="Times New Roman" panose="02020603050405020304" pitchFamily="18" charset="0"/>
              </a:rPr>
              <a:pPr eaLnBrk="1" hangingPunct="1"/>
              <a:t>20</a:t>
            </a:fld>
            <a:endParaRPr lang="en-US" altLang="en-US" sz="1200" b="0">
              <a:solidFill>
                <a:schemeClr val="tx1"/>
              </a:solidFill>
              <a:latin typeface="Times New Roman" panose="02020603050405020304" pitchFamily="18" charset="0"/>
            </a:endParaRPr>
          </a:p>
        </p:txBody>
      </p:sp>
      <p:sp>
        <p:nvSpPr>
          <p:cNvPr id="60419" name="Rectangle 2">
            <a:extLst>
              <a:ext uri="{FF2B5EF4-FFF2-40B4-BE49-F238E27FC236}">
                <a16:creationId xmlns:a16="http://schemas.microsoft.com/office/drawing/2014/main" id="{30B56762-FC30-4212-AC37-CB7BC1A39578}"/>
              </a:ext>
            </a:extLst>
          </p:cNvPr>
          <p:cNvSpPr>
            <a:spLocks noGrp="1" noRot="1" noChangeAspect="1" noChangeArrowheads="1" noTextEdit="1"/>
          </p:cNvSpPr>
          <p:nvPr>
            <p:ph type="sldImg"/>
          </p:nvPr>
        </p:nvSpPr>
        <p:spPr>
          <a:xfrm>
            <a:off x="3363913" y="2366963"/>
            <a:ext cx="0" cy="0"/>
          </a:xfrm>
          <a:solidFill>
            <a:srgbClr val="FFFFFF"/>
          </a:solidFill>
          <a:ln/>
        </p:spPr>
      </p:sp>
      <p:sp>
        <p:nvSpPr>
          <p:cNvPr id="60420" name="Rectangle 3">
            <a:extLst>
              <a:ext uri="{FF2B5EF4-FFF2-40B4-BE49-F238E27FC236}">
                <a16:creationId xmlns:a16="http://schemas.microsoft.com/office/drawing/2014/main" id="{1F1B57FD-0107-4E3E-B598-53C8743D0FF8}"/>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eaLnBrk="1" hangingPunct="1"/>
            <a:r>
              <a:rPr lang="en-US" altLang="en-US">
                <a:cs typeface="Times New Roman" panose="02020603050405020304" pitchFamily="18" charset="0"/>
              </a:rPr>
              <a:t>In the Book Schema Third Normal Form is violated since a non-key field is dependent on another non-key field and is transitively dependent on the primary key.</a:t>
            </a:r>
            <a:r>
              <a:rPr lang="en-US" altLang="en-US"/>
              <a:t>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959AD55A-C017-4CA6-96FA-0B5285E4596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EF0CC430-D929-4835-AA9E-8FC84B1D8CB5}" type="slidenum">
              <a:rPr lang="en-US" altLang="en-US" sz="1200" b="0">
                <a:solidFill>
                  <a:schemeClr val="tx1"/>
                </a:solidFill>
                <a:latin typeface="Times New Roman" panose="02020603050405020304" pitchFamily="18" charset="0"/>
              </a:rPr>
              <a:pPr eaLnBrk="1" hangingPunct="1"/>
              <a:t>21</a:t>
            </a:fld>
            <a:endParaRPr lang="en-US" altLang="en-US" sz="1200" b="0">
              <a:solidFill>
                <a:schemeClr val="tx1"/>
              </a:solidFill>
              <a:latin typeface="Times New Roman" panose="02020603050405020304" pitchFamily="18" charset="0"/>
            </a:endParaRPr>
          </a:p>
        </p:txBody>
      </p:sp>
      <p:sp>
        <p:nvSpPr>
          <p:cNvPr id="61443" name="Rectangle 2">
            <a:extLst>
              <a:ext uri="{FF2B5EF4-FFF2-40B4-BE49-F238E27FC236}">
                <a16:creationId xmlns:a16="http://schemas.microsoft.com/office/drawing/2014/main" id="{AD6E4E61-3F27-4167-88C7-D58F0EDA09FE}"/>
              </a:ext>
            </a:extLst>
          </p:cNvPr>
          <p:cNvSpPr>
            <a:spLocks noGrp="1" noRot="1" noChangeAspect="1" noChangeArrowheads="1" noTextEdit="1"/>
          </p:cNvSpPr>
          <p:nvPr>
            <p:ph type="sldImg"/>
          </p:nvPr>
        </p:nvSpPr>
        <p:spPr>
          <a:xfrm>
            <a:off x="3363913" y="2366963"/>
            <a:ext cx="0" cy="0"/>
          </a:xfrm>
          <a:solidFill>
            <a:srgbClr val="FFFFFF"/>
          </a:solidFill>
          <a:ln/>
        </p:spPr>
      </p:sp>
      <p:sp>
        <p:nvSpPr>
          <p:cNvPr id="61444" name="Rectangle 3">
            <a:extLst>
              <a:ext uri="{FF2B5EF4-FFF2-40B4-BE49-F238E27FC236}">
                <a16:creationId xmlns:a16="http://schemas.microsoft.com/office/drawing/2014/main" id="{A9A32F52-A70C-4439-977B-E418C29EE1F4}"/>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marL="228600" indent="-228600" algn="just" eaLnBrk="1" hangingPunct="1"/>
            <a:r>
              <a:rPr lang="en-US" altLang="en-US">
                <a:solidFill>
                  <a:srgbClr val="0000FF"/>
                </a:solidFill>
                <a:latin typeface="Arial Unicode MS" panose="020B0604020202020204" pitchFamily="34" charset="-128"/>
                <a:ea typeface="Arial Unicode MS" panose="020B0604020202020204" pitchFamily="34" charset="-128"/>
                <a:cs typeface="Arial Unicode MS" panose="020B0604020202020204" pitchFamily="34" charset="-128"/>
              </a:rPr>
              <a:t>If there is a table with columns A,B,C with Primary Key (A) and C is dependant on B (B </a:t>
            </a:r>
            <a:r>
              <a:rPr lang="en-US" altLang="en-US">
                <a:solidFill>
                  <a:srgbClr val="0000FF"/>
                </a:solidFill>
                <a:ea typeface="Arial Unicode MS" panose="020B0604020202020204" pitchFamily="34" charset="-128"/>
                <a:cs typeface="Arial Unicode MS" panose="020B0604020202020204" pitchFamily="34" charset="-128"/>
                <a:sym typeface="Wingdings" panose="05000000000000000000" pitchFamily="2" charset="2"/>
              </a:rPr>
              <a:t></a:t>
            </a:r>
            <a:r>
              <a:rPr lang="en-US" altLang="en-US">
                <a:solidFill>
                  <a:srgbClr val="0000FF"/>
                </a:solidFill>
                <a:latin typeface="Arial Unicode MS" panose="020B0604020202020204" pitchFamily="34" charset="-128"/>
                <a:ea typeface="Arial Unicode MS" panose="020B0604020202020204" pitchFamily="34" charset="-128"/>
                <a:cs typeface="Arial Unicode MS" panose="020B0604020202020204" pitchFamily="34" charset="-128"/>
              </a:rPr>
              <a:t> C) then to be 3NF, the tables become</a:t>
            </a:r>
          </a:p>
          <a:p>
            <a:pPr marL="685800" lvl="1" indent="-228600" algn="just" eaLnBrk="1" hangingPunct="1">
              <a:buFontTx/>
              <a:buAutoNum type="arabicPeriod"/>
            </a:pPr>
            <a:r>
              <a:rPr lang="en-US" altLang="en-US">
                <a:solidFill>
                  <a:srgbClr val="0000FF"/>
                </a:solidFill>
                <a:latin typeface="Arial Unicode MS" panose="020B0604020202020204" pitchFamily="34" charset="-128"/>
                <a:ea typeface="Arial Unicode MS" panose="020B0604020202020204" pitchFamily="34" charset="-128"/>
                <a:cs typeface="Arial Unicode MS" panose="020B0604020202020204" pitchFamily="34" charset="-128"/>
              </a:rPr>
              <a:t>Table with columns B,C with Primary Key (B)</a:t>
            </a:r>
          </a:p>
          <a:p>
            <a:pPr marL="685800" lvl="1" indent="-228600" algn="just" eaLnBrk="1" hangingPunct="1">
              <a:buFontTx/>
              <a:buAutoNum type="arabicPeriod"/>
            </a:pPr>
            <a:r>
              <a:rPr lang="en-US" altLang="en-US">
                <a:solidFill>
                  <a:srgbClr val="0000FF"/>
                </a:solidFill>
                <a:latin typeface="Arial Unicode MS" panose="020B0604020202020204" pitchFamily="34" charset="-128"/>
                <a:cs typeface="Times New Roman" panose="02020603050405020304" pitchFamily="18" charset="0"/>
              </a:rPr>
              <a:t>Table with fields A,B with Primary Key ( A), and Foreign Key (B)</a:t>
            </a:r>
            <a:r>
              <a:rPr lang="en-US" altLang="en-US">
                <a:solidFill>
                  <a:srgbClr val="0000FF"/>
                </a:solidFill>
                <a:latin typeface="Arial Unicode MS" panose="020B0604020202020204" pitchFamily="34" charset="-128"/>
                <a:ea typeface="Arial Unicode MS" panose="020B0604020202020204" pitchFamily="34" charset="-128"/>
                <a:cs typeface="Arial Unicode MS" panose="020B0604020202020204" pitchFamily="34" charset="-128"/>
              </a:rPr>
              <a:t>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a:extLst>
              <a:ext uri="{FF2B5EF4-FFF2-40B4-BE49-F238E27FC236}">
                <a16:creationId xmlns:a16="http://schemas.microsoft.com/office/drawing/2014/main" id="{46945790-7FF5-4905-A670-76A0CC7F3DE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20CABA77-73DF-4E3D-9D3E-F928807114B0}" type="slidenum">
              <a:rPr lang="en-US" altLang="en-US" sz="1200" b="0">
                <a:solidFill>
                  <a:schemeClr val="tx1"/>
                </a:solidFill>
                <a:latin typeface="Times New Roman" panose="02020603050405020304" pitchFamily="18" charset="0"/>
              </a:rPr>
              <a:pPr eaLnBrk="1" hangingPunct="1"/>
              <a:t>22</a:t>
            </a:fld>
            <a:endParaRPr lang="en-US" altLang="en-US" sz="1200" b="0">
              <a:solidFill>
                <a:schemeClr val="tx1"/>
              </a:solidFill>
              <a:latin typeface="Times New Roman" panose="02020603050405020304" pitchFamily="18" charset="0"/>
            </a:endParaRPr>
          </a:p>
        </p:txBody>
      </p:sp>
      <p:sp>
        <p:nvSpPr>
          <p:cNvPr id="62467" name="Rectangle 2">
            <a:extLst>
              <a:ext uri="{FF2B5EF4-FFF2-40B4-BE49-F238E27FC236}">
                <a16:creationId xmlns:a16="http://schemas.microsoft.com/office/drawing/2014/main" id="{E184683C-A55D-4AF8-8CA8-D82A86BF61E0}"/>
              </a:ext>
            </a:extLst>
          </p:cNvPr>
          <p:cNvSpPr>
            <a:spLocks noGrp="1" noRot="1" noChangeAspect="1" noChangeArrowheads="1" noTextEdit="1"/>
          </p:cNvSpPr>
          <p:nvPr>
            <p:ph type="sldImg"/>
          </p:nvPr>
        </p:nvSpPr>
        <p:spPr>
          <a:xfrm>
            <a:off x="3363913" y="2366963"/>
            <a:ext cx="0" cy="0"/>
          </a:xfrm>
          <a:solidFill>
            <a:srgbClr val="FFFFFF"/>
          </a:solidFill>
          <a:ln/>
        </p:spPr>
      </p:sp>
      <p:sp>
        <p:nvSpPr>
          <p:cNvPr id="62468" name="Rectangle 3">
            <a:extLst>
              <a:ext uri="{FF2B5EF4-FFF2-40B4-BE49-F238E27FC236}">
                <a16:creationId xmlns:a16="http://schemas.microsoft.com/office/drawing/2014/main" id="{851989E7-1BB8-4AA5-8E65-CB20BB00E1AA}"/>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eaLnBrk="1" hangingPunct="1"/>
            <a:r>
              <a:rPr lang="en-US" altLang="en-US">
                <a:cs typeface="Times New Roman" panose="02020603050405020304" pitchFamily="18" charset="0"/>
              </a:rPr>
              <a:t>The second and third normal forms assume that all attributes not part of the candidate keys depend on the candidate keys but does not deal with dependencies </a:t>
            </a:r>
            <a:r>
              <a:rPr lang="en-US" altLang="en-US" i="1">
                <a:cs typeface="Times New Roman" panose="02020603050405020304" pitchFamily="18" charset="0"/>
              </a:rPr>
              <a:t>within</a:t>
            </a:r>
            <a:r>
              <a:rPr lang="en-US" altLang="en-US">
                <a:cs typeface="Times New Roman" panose="02020603050405020304" pitchFamily="18" charset="0"/>
              </a:rPr>
              <a:t> the keys. BCNF deals with such dependencies. </a:t>
            </a:r>
          </a:p>
          <a:p>
            <a:pPr eaLnBrk="1" hangingPunct="1"/>
            <a:endParaRPr lang="en-US" altLang="en-US">
              <a:cs typeface="Times New Roman" panose="02020603050405020304" pitchFamily="18" charset="0"/>
            </a:endParaRPr>
          </a:p>
          <a:p>
            <a:pPr algn="just" eaLnBrk="1" hangingPunct="1"/>
            <a:r>
              <a:rPr lang="en-US" altLang="en-US" sz="900">
                <a:solidFill>
                  <a:srgbClr val="CC0000"/>
                </a:solidFill>
                <a:latin typeface="Arial Unicode MS" panose="020B0604020202020204" pitchFamily="34" charset="-128"/>
                <a:cs typeface="Times New Roman" panose="02020603050405020304" pitchFamily="18" charset="0"/>
              </a:rPr>
              <a:t>Under third normal form all non-key columns must be functionally dependent on a candidate key. Under BCNF, even columns that are part of a candidate key must be dependent on another candidate key, if they have a dependency at all. </a:t>
            </a:r>
          </a:p>
          <a:p>
            <a:pPr eaLnBrk="1" hangingPunct="1"/>
            <a:endParaRPr lang="en-US" altLang="en-US" b="1">
              <a:cs typeface="Times New Roman" panose="02020603050405020304" pitchFamily="18" charset="0"/>
            </a:endParaRPr>
          </a:p>
          <a:p>
            <a:pPr eaLnBrk="1" hangingPunct="1"/>
            <a:r>
              <a:rPr lang="en-US" altLang="en-US">
                <a:latin typeface="Arial Unicode MS" panose="020B0604020202020204" pitchFamily="34" charset="-128"/>
                <a:ea typeface="Arial Unicode MS" panose="020B0604020202020204" pitchFamily="34" charset="-128"/>
                <a:cs typeface="Arial Unicode MS" panose="020B0604020202020204" pitchFamily="34" charset="-128"/>
              </a:rPr>
              <a:t>For most tables third normal form and BCNF are the same. Third normal form does not cover some specific cases for which BCNF was created. Third normal form and BCNF are not same if the following conditions are true:</a:t>
            </a:r>
            <a:endParaRPr lang="en-US" altLang="en-US" b="1">
              <a:solidFill>
                <a:srgbClr val="00FF0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algn="just" eaLnBrk="1" hangingPunct="1">
              <a:buFontTx/>
              <a:buChar char="•"/>
            </a:pPr>
            <a:r>
              <a:rPr lang="en-US" altLang="en-US">
                <a:latin typeface="Arial Unicode MS" panose="020B0604020202020204" pitchFamily="34" charset="-128"/>
                <a:ea typeface="Arial Unicode MS" panose="020B0604020202020204" pitchFamily="34" charset="-128"/>
                <a:cs typeface="Arial Unicode MS" panose="020B0604020202020204" pitchFamily="34" charset="-128"/>
              </a:rPr>
              <a:t>The table has two or more candidate keys</a:t>
            </a:r>
            <a:endParaRPr lang="en-US" altLang="en-US" b="1">
              <a:solidFill>
                <a:srgbClr val="00FF0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algn="just" eaLnBrk="1" hangingPunct="1">
              <a:buFontTx/>
              <a:buChar char="•"/>
            </a:pPr>
            <a:r>
              <a:rPr lang="en-US" altLang="en-US">
                <a:latin typeface="Arial Unicode MS" panose="020B0604020202020204" pitchFamily="34" charset="-128"/>
                <a:ea typeface="Arial Unicode MS" panose="020B0604020202020204" pitchFamily="34" charset="-128"/>
                <a:cs typeface="Arial Unicode MS" panose="020B0604020202020204" pitchFamily="34" charset="-128"/>
              </a:rPr>
              <a:t>At least two of the candidate keys are composed of more than one attribute</a:t>
            </a:r>
          </a:p>
          <a:p>
            <a:pPr algn="just" eaLnBrk="1" hangingPunct="1">
              <a:buFontTx/>
              <a:buChar char="•"/>
            </a:pPr>
            <a:r>
              <a:rPr lang="en-US" altLang="en-US">
                <a:latin typeface="Arial Unicode MS" panose="020B0604020202020204" pitchFamily="34" charset="-128"/>
                <a:ea typeface="Arial Unicode MS" panose="020B0604020202020204" pitchFamily="34" charset="-128"/>
                <a:cs typeface="Arial Unicode MS" panose="020B0604020202020204" pitchFamily="34" charset="-128"/>
              </a:rPr>
              <a:t>The keys are not disjoint i.e. The composite candidate keys share some attributes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CA1CAB3D-58EB-457F-AC0E-D0B0F8AD257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721AF7BD-F765-48F6-9223-29B3CF60B417}" type="slidenum">
              <a:rPr lang="en-US" altLang="en-US" sz="1200" b="0">
                <a:solidFill>
                  <a:schemeClr val="tx1"/>
                </a:solidFill>
                <a:latin typeface="Times New Roman" panose="02020603050405020304" pitchFamily="18" charset="0"/>
              </a:rPr>
              <a:pPr eaLnBrk="1" hangingPunct="1"/>
              <a:t>23</a:t>
            </a:fld>
            <a:endParaRPr lang="en-US" altLang="en-US" sz="1200" b="0">
              <a:solidFill>
                <a:schemeClr val="tx1"/>
              </a:solidFill>
              <a:latin typeface="Times New Roman" panose="02020603050405020304" pitchFamily="18" charset="0"/>
            </a:endParaRPr>
          </a:p>
        </p:txBody>
      </p:sp>
      <p:sp>
        <p:nvSpPr>
          <p:cNvPr id="63491" name="Rectangle 2">
            <a:extLst>
              <a:ext uri="{FF2B5EF4-FFF2-40B4-BE49-F238E27FC236}">
                <a16:creationId xmlns:a16="http://schemas.microsoft.com/office/drawing/2014/main" id="{D1021A2F-D505-48F7-8DF9-A83393897182}"/>
              </a:ext>
            </a:extLst>
          </p:cNvPr>
          <p:cNvSpPr>
            <a:spLocks noGrp="1" noRot="1" noChangeAspect="1" noChangeArrowheads="1" noTextEdit="1"/>
          </p:cNvSpPr>
          <p:nvPr>
            <p:ph type="sldImg"/>
          </p:nvPr>
        </p:nvSpPr>
        <p:spPr>
          <a:xfrm>
            <a:off x="3363913" y="2366963"/>
            <a:ext cx="0" cy="0"/>
          </a:xfrm>
          <a:solidFill>
            <a:srgbClr val="FFFFFF"/>
          </a:solidFill>
          <a:ln/>
        </p:spPr>
      </p:sp>
      <p:sp>
        <p:nvSpPr>
          <p:cNvPr id="63492" name="Rectangle 3">
            <a:extLst>
              <a:ext uri="{FF2B5EF4-FFF2-40B4-BE49-F238E27FC236}">
                <a16:creationId xmlns:a16="http://schemas.microsoft.com/office/drawing/2014/main" id="{DBFA75EE-CD58-4E03-B18C-0BB18BBC432E}"/>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marL="228600" indent="-228600" algn="just" eaLnBrk="1" hangingPunct="1"/>
            <a:r>
              <a:rPr lang="en-US" altLang="en-US">
                <a:latin typeface="Arial Unicode MS" panose="020B0604020202020204" pitchFamily="34" charset="-128"/>
                <a:cs typeface="Times New Roman" panose="02020603050405020304" pitchFamily="18" charset="0"/>
              </a:rPr>
              <a:t>A management consulting firm has several clients and consultants.  A client can have several problems and the same problem can be an issue for several clients.  Each consultant specializes in only one problem type (e. g marketing, production) but several consultants could advise on one problem.  For each problem, the client is advised by only one consultant.</a:t>
            </a:r>
            <a:r>
              <a:rPr lang="en-US" altLang="en-US">
                <a:latin typeface="Arial Unicode MS" panose="020B0604020202020204" pitchFamily="34" charset="-128"/>
                <a:ea typeface="Arial Unicode MS" panose="020B0604020202020204" pitchFamily="34" charset="-128"/>
                <a:cs typeface="Arial Unicode MS" panose="020B0604020202020204" pitchFamily="34" charset="-128"/>
              </a:rPr>
              <a:t>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AC9E9F14-BDC5-4708-889C-8F498F2BFA3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E9811651-795C-4B22-AC11-CC91AFCC9B0D}" type="slidenum">
              <a:rPr lang="en-US" altLang="en-US" sz="1200" b="0">
                <a:solidFill>
                  <a:schemeClr val="tx1"/>
                </a:solidFill>
                <a:latin typeface="Times New Roman" panose="02020603050405020304" pitchFamily="18" charset="0"/>
              </a:rPr>
              <a:pPr eaLnBrk="1" hangingPunct="1"/>
              <a:t>24</a:t>
            </a:fld>
            <a:endParaRPr lang="en-US" altLang="en-US" sz="1200" b="0">
              <a:solidFill>
                <a:schemeClr val="tx1"/>
              </a:solidFill>
              <a:latin typeface="Times New Roman" panose="02020603050405020304" pitchFamily="18" charset="0"/>
            </a:endParaRPr>
          </a:p>
        </p:txBody>
      </p:sp>
      <p:sp>
        <p:nvSpPr>
          <p:cNvPr id="64515" name="Rectangle 2">
            <a:extLst>
              <a:ext uri="{FF2B5EF4-FFF2-40B4-BE49-F238E27FC236}">
                <a16:creationId xmlns:a16="http://schemas.microsoft.com/office/drawing/2014/main" id="{7D7FD907-DA4D-4575-B666-327A7785FC71}"/>
              </a:ext>
            </a:extLst>
          </p:cNvPr>
          <p:cNvSpPr>
            <a:spLocks noGrp="1" noRot="1" noChangeAspect="1" noChangeArrowheads="1" noTextEdit="1"/>
          </p:cNvSpPr>
          <p:nvPr>
            <p:ph type="sldImg"/>
          </p:nvPr>
        </p:nvSpPr>
        <p:spPr>
          <a:xfrm>
            <a:off x="3363913" y="2366963"/>
            <a:ext cx="0" cy="0"/>
          </a:xfrm>
          <a:solidFill>
            <a:srgbClr val="FFFFFF"/>
          </a:solidFill>
          <a:ln/>
        </p:spPr>
      </p:sp>
      <p:sp>
        <p:nvSpPr>
          <p:cNvPr id="64516" name="Rectangle 3">
            <a:extLst>
              <a:ext uri="{FF2B5EF4-FFF2-40B4-BE49-F238E27FC236}">
                <a16:creationId xmlns:a16="http://schemas.microsoft.com/office/drawing/2014/main" id="{8375BEF7-449C-4485-A8DF-2A24BD61093B}"/>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marL="228600" indent="-228600" algn="just" eaLnBrk="1" hangingPunct="1"/>
            <a:r>
              <a:rPr lang="en-US" altLang="en-US">
                <a:solidFill>
                  <a:srgbClr val="0000FF"/>
                </a:solidFill>
                <a:latin typeface="Arial Unicode MS" panose="020B0604020202020204" pitchFamily="34" charset="-128"/>
                <a:ea typeface="Arial Unicode MS" panose="020B0604020202020204" pitchFamily="34" charset="-128"/>
                <a:cs typeface="Arial Unicode MS" panose="020B0604020202020204" pitchFamily="34" charset="-128"/>
              </a:rPr>
              <a:t>If there is a table with columns A,B,C with Primary Key (A) and C is dependant on B (B </a:t>
            </a:r>
            <a:r>
              <a:rPr lang="en-US" altLang="en-US">
                <a:solidFill>
                  <a:srgbClr val="0000FF"/>
                </a:solidFill>
                <a:ea typeface="Arial Unicode MS" panose="020B0604020202020204" pitchFamily="34" charset="-128"/>
                <a:cs typeface="Arial Unicode MS" panose="020B0604020202020204" pitchFamily="34" charset="-128"/>
                <a:sym typeface="Wingdings" panose="05000000000000000000" pitchFamily="2" charset="2"/>
              </a:rPr>
              <a:t></a:t>
            </a:r>
            <a:r>
              <a:rPr lang="en-US" altLang="en-US">
                <a:solidFill>
                  <a:srgbClr val="0000FF"/>
                </a:solidFill>
                <a:latin typeface="Arial Unicode MS" panose="020B0604020202020204" pitchFamily="34" charset="-128"/>
                <a:ea typeface="Arial Unicode MS" panose="020B0604020202020204" pitchFamily="34" charset="-128"/>
                <a:cs typeface="Arial Unicode MS" panose="020B0604020202020204" pitchFamily="34" charset="-128"/>
              </a:rPr>
              <a:t> C) then to be 3NF, the tables become</a:t>
            </a:r>
          </a:p>
          <a:p>
            <a:pPr marL="685800" lvl="1" indent="-228600" algn="just" eaLnBrk="1" hangingPunct="1">
              <a:buFontTx/>
              <a:buAutoNum type="arabicPeriod"/>
            </a:pPr>
            <a:r>
              <a:rPr lang="en-US" altLang="en-US">
                <a:solidFill>
                  <a:srgbClr val="0000FF"/>
                </a:solidFill>
                <a:latin typeface="Arial Unicode MS" panose="020B0604020202020204" pitchFamily="34" charset="-128"/>
                <a:ea typeface="Arial Unicode MS" panose="020B0604020202020204" pitchFamily="34" charset="-128"/>
                <a:cs typeface="Arial Unicode MS" panose="020B0604020202020204" pitchFamily="34" charset="-128"/>
              </a:rPr>
              <a:t>Table with columns B,C with Primary Key (B)</a:t>
            </a:r>
          </a:p>
          <a:p>
            <a:pPr marL="685800" lvl="1" indent="-228600" algn="just" eaLnBrk="1" hangingPunct="1">
              <a:buFontTx/>
              <a:buAutoNum type="arabicPeriod"/>
            </a:pPr>
            <a:r>
              <a:rPr lang="en-US" altLang="en-US">
                <a:solidFill>
                  <a:srgbClr val="0000FF"/>
                </a:solidFill>
                <a:latin typeface="Arial Unicode MS" panose="020B0604020202020204" pitchFamily="34" charset="-128"/>
                <a:cs typeface="Times New Roman" panose="02020603050405020304" pitchFamily="18" charset="0"/>
              </a:rPr>
              <a:t>Table with fields A,B with Primary Key ( A), and Foreign Key (B)</a:t>
            </a:r>
            <a:r>
              <a:rPr lang="en-US" altLang="en-US">
                <a:solidFill>
                  <a:srgbClr val="0000FF"/>
                </a:solidFill>
                <a:latin typeface="Arial Unicode MS" panose="020B0604020202020204" pitchFamily="34" charset="-128"/>
                <a:ea typeface="Arial Unicode MS" panose="020B0604020202020204" pitchFamily="34" charset="-128"/>
                <a:cs typeface="Arial Unicode MS" panose="020B0604020202020204" pitchFamily="34" charset="-128"/>
              </a:rPr>
              <a:t>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E77F9775-E0C1-466A-876D-BD22B38A69B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3178174A-E6D3-4F38-8679-F75127A3B069}" type="slidenum">
              <a:rPr lang="en-US" altLang="en-US" sz="1200" b="0">
                <a:solidFill>
                  <a:schemeClr val="tx1"/>
                </a:solidFill>
                <a:latin typeface="Times New Roman" panose="02020603050405020304" pitchFamily="18" charset="0"/>
              </a:rPr>
              <a:pPr eaLnBrk="1" hangingPunct="1"/>
              <a:t>25</a:t>
            </a:fld>
            <a:endParaRPr lang="en-US" altLang="en-US" sz="1200" b="0">
              <a:solidFill>
                <a:schemeClr val="tx1"/>
              </a:solidFill>
              <a:latin typeface="Times New Roman" panose="02020603050405020304" pitchFamily="18" charset="0"/>
            </a:endParaRPr>
          </a:p>
        </p:txBody>
      </p:sp>
      <p:sp>
        <p:nvSpPr>
          <p:cNvPr id="65539" name="Rectangle 2">
            <a:extLst>
              <a:ext uri="{FF2B5EF4-FFF2-40B4-BE49-F238E27FC236}">
                <a16:creationId xmlns:a16="http://schemas.microsoft.com/office/drawing/2014/main" id="{04493154-9ED6-4B4C-85BF-039DF7DF3635}"/>
              </a:ext>
            </a:extLst>
          </p:cNvPr>
          <p:cNvSpPr>
            <a:spLocks noGrp="1" noRot="1" noChangeAspect="1" noChangeArrowheads="1" noTextEdit="1"/>
          </p:cNvSpPr>
          <p:nvPr>
            <p:ph type="sldImg"/>
          </p:nvPr>
        </p:nvSpPr>
        <p:spPr>
          <a:xfrm>
            <a:off x="3363913" y="2366963"/>
            <a:ext cx="0" cy="0"/>
          </a:xfrm>
          <a:solidFill>
            <a:srgbClr val="FFFFFF"/>
          </a:solidFill>
          <a:ln/>
        </p:spPr>
      </p:sp>
      <p:sp>
        <p:nvSpPr>
          <p:cNvPr id="65540" name="Rectangle 3">
            <a:extLst>
              <a:ext uri="{FF2B5EF4-FFF2-40B4-BE49-F238E27FC236}">
                <a16:creationId xmlns:a16="http://schemas.microsoft.com/office/drawing/2014/main" id="{A4ECD5C1-A5D6-400B-B787-09E7B119E644}"/>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marL="228600" indent="-228600" algn="just" eaLnBrk="1" hangingPunct="1"/>
            <a:r>
              <a:rPr lang="en-US" altLang="en-US">
                <a:solidFill>
                  <a:srgbClr val="0000FF"/>
                </a:solidFill>
                <a:latin typeface="Arial Unicode MS" panose="020B0604020202020204" pitchFamily="34" charset="-128"/>
                <a:ea typeface="Arial Unicode MS" panose="020B0604020202020204" pitchFamily="34" charset="-128"/>
                <a:cs typeface="Arial Unicode MS" panose="020B0604020202020204" pitchFamily="34" charset="-128"/>
              </a:rPr>
              <a:t>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C88723D1-697C-4DAD-991E-FEC5D3C7E97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95A5648F-C7CA-462F-923B-B81A54B9AF2D}" type="slidenum">
              <a:rPr lang="en-US" altLang="en-US" sz="1200" b="0">
                <a:solidFill>
                  <a:schemeClr val="tx1"/>
                </a:solidFill>
                <a:latin typeface="Times New Roman" panose="02020603050405020304" pitchFamily="18" charset="0"/>
              </a:rPr>
              <a:pPr eaLnBrk="1" hangingPunct="1"/>
              <a:t>26</a:t>
            </a:fld>
            <a:endParaRPr lang="en-US" altLang="en-US" sz="1200" b="0">
              <a:solidFill>
                <a:schemeClr val="tx1"/>
              </a:solidFill>
              <a:latin typeface="Times New Roman" panose="02020603050405020304" pitchFamily="18" charset="0"/>
            </a:endParaRPr>
          </a:p>
        </p:txBody>
      </p:sp>
      <p:sp>
        <p:nvSpPr>
          <p:cNvPr id="66563" name="Rectangle 2">
            <a:extLst>
              <a:ext uri="{FF2B5EF4-FFF2-40B4-BE49-F238E27FC236}">
                <a16:creationId xmlns:a16="http://schemas.microsoft.com/office/drawing/2014/main" id="{B81A72DD-3B3C-40E6-AB78-8849E1599D64}"/>
              </a:ext>
            </a:extLst>
          </p:cNvPr>
          <p:cNvSpPr>
            <a:spLocks noGrp="1" noRot="1" noChangeAspect="1" noChangeArrowheads="1" noTextEdit="1"/>
          </p:cNvSpPr>
          <p:nvPr>
            <p:ph type="sldImg"/>
          </p:nvPr>
        </p:nvSpPr>
        <p:spPr>
          <a:xfrm>
            <a:off x="3363913" y="2366963"/>
            <a:ext cx="0" cy="0"/>
          </a:xfrm>
          <a:solidFill>
            <a:srgbClr val="FFFFFF"/>
          </a:solidFill>
          <a:ln/>
        </p:spPr>
      </p:sp>
      <p:sp>
        <p:nvSpPr>
          <p:cNvPr id="66564" name="Rectangle 3">
            <a:extLst>
              <a:ext uri="{FF2B5EF4-FFF2-40B4-BE49-F238E27FC236}">
                <a16:creationId xmlns:a16="http://schemas.microsoft.com/office/drawing/2014/main" id="{554EB0DB-CA0C-40D4-97E1-FDB6BD328FBA}"/>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eaLnBrk="1" hangingPunct="1"/>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a:extLst>
              <a:ext uri="{FF2B5EF4-FFF2-40B4-BE49-F238E27FC236}">
                <a16:creationId xmlns:a16="http://schemas.microsoft.com/office/drawing/2014/main" id="{FB9CA125-E6FD-4212-8FB1-7E865BB257B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659E4164-E508-4286-B6C1-D6047064B44F}" type="slidenum">
              <a:rPr lang="en-US" altLang="en-US" sz="1200" b="0">
                <a:solidFill>
                  <a:schemeClr val="tx1"/>
                </a:solidFill>
                <a:latin typeface="Times New Roman" panose="02020603050405020304" pitchFamily="18" charset="0"/>
              </a:rPr>
              <a:pPr eaLnBrk="1" hangingPunct="1"/>
              <a:t>27</a:t>
            </a:fld>
            <a:endParaRPr lang="en-US" altLang="en-US" sz="1200" b="0">
              <a:solidFill>
                <a:schemeClr val="tx1"/>
              </a:solidFill>
              <a:latin typeface="Times New Roman" panose="02020603050405020304" pitchFamily="18" charset="0"/>
            </a:endParaRPr>
          </a:p>
        </p:txBody>
      </p:sp>
      <p:sp>
        <p:nvSpPr>
          <p:cNvPr id="67587" name="Rectangle 2">
            <a:extLst>
              <a:ext uri="{FF2B5EF4-FFF2-40B4-BE49-F238E27FC236}">
                <a16:creationId xmlns:a16="http://schemas.microsoft.com/office/drawing/2014/main" id="{AD99F646-1129-470D-9F59-529CB2B7597E}"/>
              </a:ext>
            </a:extLst>
          </p:cNvPr>
          <p:cNvSpPr>
            <a:spLocks noGrp="1" noRot="1" noChangeAspect="1" noChangeArrowheads="1" noTextEdit="1"/>
          </p:cNvSpPr>
          <p:nvPr>
            <p:ph type="sldImg"/>
          </p:nvPr>
        </p:nvSpPr>
        <p:spPr>
          <a:xfrm>
            <a:off x="3363913" y="2366963"/>
            <a:ext cx="0" cy="0"/>
          </a:xfrm>
          <a:solidFill>
            <a:srgbClr val="FFFFFF"/>
          </a:solidFill>
          <a:ln/>
        </p:spPr>
      </p:sp>
      <p:sp>
        <p:nvSpPr>
          <p:cNvPr id="67588" name="Rectangle 3">
            <a:extLst>
              <a:ext uri="{FF2B5EF4-FFF2-40B4-BE49-F238E27FC236}">
                <a16:creationId xmlns:a16="http://schemas.microsoft.com/office/drawing/2014/main" id="{E98EA307-6082-4659-9069-368538D7A357}"/>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marL="228600" indent="-228600" algn="just" eaLnBrk="1" hangingPunct="1"/>
            <a:r>
              <a:rPr lang="en-US" altLang="en-US">
                <a:latin typeface="Arial Unicode MS" panose="020B0604020202020204" pitchFamily="34" charset="-128"/>
                <a:ea typeface="Arial Unicode MS" panose="020B0604020202020204" pitchFamily="34" charset="-128"/>
                <a:cs typeface="Arial Unicode MS" panose="020B0604020202020204" pitchFamily="34" charset="-128"/>
              </a:rPr>
              <a:t>These cause update, addition and deletion anomalies.  </a:t>
            </a:r>
          </a:p>
          <a:p>
            <a:pPr marL="228600" indent="-228600" algn="just" eaLnBrk="1" hangingPunct="1">
              <a:buFontTx/>
              <a:buChar char="•"/>
            </a:pPr>
            <a:r>
              <a:rPr lang="en-US" altLang="en-US">
                <a:latin typeface="Arial Unicode MS" panose="020B0604020202020204" pitchFamily="34" charset="-128"/>
                <a:ea typeface="Arial Unicode MS" panose="020B0604020202020204" pitchFamily="34" charset="-128"/>
                <a:cs typeface="Arial Unicode MS" panose="020B0604020202020204" pitchFamily="34" charset="-128"/>
              </a:rPr>
              <a:t>Insertion anomaly is that entity integrity would be violated if you tried to add a new employee who did not speak a foreign language.  </a:t>
            </a:r>
          </a:p>
          <a:p>
            <a:pPr marL="228600" indent="-228600" algn="just" eaLnBrk="1" hangingPunct="1">
              <a:buFontTx/>
              <a:buChar char="•"/>
            </a:pPr>
            <a:r>
              <a:rPr lang="en-US" altLang="en-US">
                <a:latin typeface="Arial Unicode MS" panose="020B0604020202020204" pitchFamily="34" charset="-128"/>
                <a:ea typeface="Arial Unicode MS" panose="020B0604020202020204" pitchFamily="34" charset="-128"/>
                <a:cs typeface="Arial Unicode MS" panose="020B0604020202020204" pitchFamily="34" charset="-128"/>
              </a:rPr>
              <a:t>Update anomalies would occur if you tried to change Cooking to Chef.</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219369E7-BC72-41F2-AB44-9FB1B3E7F1D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A1FBA430-3EA7-4DFD-80D3-1A9623DB5834}" type="slidenum">
              <a:rPr lang="en-US" altLang="en-US" sz="1200" b="0">
                <a:solidFill>
                  <a:schemeClr val="tx1"/>
                </a:solidFill>
                <a:latin typeface="Times New Roman" panose="02020603050405020304" pitchFamily="18" charset="0"/>
              </a:rPr>
              <a:pPr eaLnBrk="1" hangingPunct="1"/>
              <a:t>28</a:t>
            </a:fld>
            <a:endParaRPr lang="en-US" altLang="en-US" sz="1200" b="0">
              <a:solidFill>
                <a:schemeClr val="tx1"/>
              </a:solidFill>
              <a:latin typeface="Times New Roman" panose="02020603050405020304" pitchFamily="18" charset="0"/>
            </a:endParaRPr>
          </a:p>
        </p:txBody>
      </p:sp>
      <p:sp>
        <p:nvSpPr>
          <p:cNvPr id="68611" name="Rectangle 2">
            <a:extLst>
              <a:ext uri="{FF2B5EF4-FFF2-40B4-BE49-F238E27FC236}">
                <a16:creationId xmlns:a16="http://schemas.microsoft.com/office/drawing/2014/main" id="{700530D3-89EE-4A52-A1B9-8B7FBD8A9C5B}"/>
              </a:ext>
            </a:extLst>
          </p:cNvPr>
          <p:cNvSpPr>
            <a:spLocks noGrp="1" noRot="1" noChangeAspect="1" noChangeArrowheads="1" noTextEdit="1"/>
          </p:cNvSpPr>
          <p:nvPr>
            <p:ph type="sldImg"/>
          </p:nvPr>
        </p:nvSpPr>
        <p:spPr>
          <a:xfrm>
            <a:off x="3363913" y="2366963"/>
            <a:ext cx="0" cy="0"/>
          </a:xfrm>
          <a:solidFill>
            <a:srgbClr val="FFFFFF"/>
          </a:solidFill>
          <a:ln/>
        </p:spPr>
      </p:sp>
      <p:sp>
        <p:nvSpPr>
          <p:cNvPr id="68612" name="Rectangle 3">
            <a:extLst>
              <a:ext uri="{FF2B5EF4-FFF2-40B4-BE49-F238E27FC236}">
                <a16:creationId xmlns:a16="http://schemas.microsoft.com/office/drawing/2014/main" id="{8BD12B6C-9C1A-4A01-8517-FE43A8E1FB20}"/>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marL="228600" indent="-228600" algn="just" eaLnBrk="1" hangingPunct="1"/>
            <a:endParaRPr lang="en-US" altLang="en-US">
              <a:solidFill>
                <a:srgbClr val="0000FF"/>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DE1A070E-7441-42FD-AEC6-5202E420393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BB98285D-5EEC-433F-ACD7-F04CA4503559}" type="slidenum">
              <a:rPr lang="en-US" altLang="en-US" sz="1200" b="0">
                <a:solidFill>
                  <a:schemeClr val="tx1"/>
                </a:solidFill>
                <a:latin typeface="Times New Roman" panose="02020603050405020304" pitchFamily="18" charset="0"/>
              </a:rPr>
              <a:pPr eaLnBrk="1" hangingPunct="1"/>
              <a:t>2</a:t>
            </a:fld>
            <a:endParaRPr lang="en-US" altLang="en-US" sz="1200" b="0">
              <a:solidFill>
                <a:schemeClr val="tx1"/>
              </a:solidFill>
              <a:latin typeface="Times New Roman" panose="02020603050405020304" pitchFamily="18" charset="0"/>
            </a:endParaRPr>
          </a:p>
        </p:txBody>
      </p:sp>
      <p:sp>
        <p:nvSpPr>
          <p:cNvPr id="51203" name="Rectangle 2">
            <a:extLst>
              <a:ext uri="{FF2B5EF4-FFF2-40B4-BE49-F238E27FC236}">
                <a16:creationId xmlns:a16="http://schemas.microsoft.com/office/drawing/2014/main" id="{6EC3D734-88FD-414E-867F-2A699E4DAF74}"/>
              </a:ext>
            </a:extLst>
          </p:cNvPr>
          <p:cNvSpPr>
            <a:spLocks noGrp="1" noRot="1" noChangeAspect="1" noChangeArrowheads="1" noTextEdit="1"/>
          </p:cNvSpPr>
          <p:nvPr>
            <p:ph type="sldImg"/>
          </p:nvPr>
        </p:nvSpPr>
        <p:spPr>
          <a:xfrm>
            <a:off x="3363913" y="2366963"/>
            <a:ext cx="0" cy="0"/>
          </a:xfrm>
          <a:ln/>
        </p:spPr>
      </p:sp>
      <p:sp>
        <p:nvSpPr>
          <p:cNvPr id="51204" name="Rectangle 3">
            <a:extLst>
              <a:ext uri="{FF2B5EF4-FFF2-40B4-BE49-F238E27FC236}">
                <a16:creationId xmlns:a16="http://schemas.microsoft.com/office/drawing/2014/main" id="{22AE0D57-0607-4B59-AAA4-F38ABD19ED3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13" tIns="44956" rIns="89913" bIns="44956"/>
          <a:lstStyle/>
          <a:p>
            <a:pPr eaLnBrk="1" hangingPunct="1"/>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a16="http://schemas.microsoft.com/office/drawing/2014/main" id="{9B852F18-AE29-41DD-A2FA-79A2D203E53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D9052ED3-CAB4-42A2-8DD9-E590DD4BA3AA}" type="slidenum">
              <a:rPr lang="en-US" altLang="en-US" sz="1200" b="0">
                <a:solidFill>
                  <a:schemeClr val="tx1"/>
                </a:solidFill>
                <a:latin typeface="Times New Roman" panose="02020603050405020304" pitchFamily="18" charset="0"/>
              </a:rPr>
              <a:pPr eaLnBrk="1" hangingPunct="1"/>
              <a:t>29</a:t>
            </a:fld>
            <a:endParaRPr lang="en-US" altLang="en-US" sz="1200" b="0">
              <a:solidFill>
                <a:schemeClr val="tx1"/>
              </a:solidFill>
              <a:latin typeface="Times New Roman" panose="02020603050405020304" pitchFamily="18" charset="0"/>
            </a:endParaRPr>
          </a:p>
        </p:txBody>
      </p:sp>
      <p:sp>
        <p:nvSpPr>
          <p:cNvPr id="69635" name="Rectangle 2">
            <a:extLst>
              <a:ext uri="{FF2B5EF4-FFF2-40B4-BE49-F238E27FC236}">
                <a16:creationId xmlns:a16="http://schemas.microsoft.com/office/drawing/2014/main" id="{A45ACD0C-E94C-4E08-B14C-A9FC6D61D6CD}"/>
              </a:ext>
            </a:extLst>
          </p:cNvPr>
          <p:cNvSpPr>
            <a:spLocks noGrp="1" noRot="1" noChangeAspect="1" noChangeArrowheads="1" noTextEdit="1"/>
          </p:cNvSpPr>
          <p:nvPr>
            <p:ph type="sldImg"/>
          </p:nvPr>
        </p:nvSpPr>
        <p:spPr>
          <a:xfrm>
            <a:off x="3363913" y="2366963"/>
            <a:ext cx="0" cy="0"/>
          </a:xfrm>
          <a:solidFill>
            <a:srgbClr val="FFFFFF"/>
          </a:solidFill>
          <a:ln/>
        </p:spPr>
      </p:sp>
      <p:sp>
        <p:nvSpPr>
          <p:cNvPr id="69636" name="Rectangle 3">
            <a:extLst>
              <a:ext uri="{FF2B5EF4-FFF2-40B4-BE49-F238E27FC236}">
                <a16:creationId xmlns:a16="http://schemas.microsoft.com/office/drawing/2014/main" id="{ECDF94A0-92A0-4EF4-9190-8020B8D1DAED}"/>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eaLnBrk="1" hangingPunct="1"/>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9856A91F-45F9-41F4-9668-BB4E2E21806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5EC3413D-490F-41F4-BB10-B19CC85623F8}" type="slidenum">
              <a:rPr lang="en-US" altLang="en-US" sz="1200" b="0">
                <a:solidFill>
                  <a:schemeClr val="tx1"/>
                </a:solidFill>
                <a:latin typeface="Times New Roman" panose="02020603050405020304" pitchFamily="18" charset="0"/>
              </a:rPr>
              <a:pPr eaLnBrk="1" hangingPunct="1"/>
              <a:t>30</a:t>
            </a:fld>
            <a:endParaRPr lang="en-US" altLang="en-US" sz="1200" b="0">
              <a:solidFill>
                <a:schemeClr val="tx1"/>
              </a:solidFill>
              <a:latin typeface="Times New Roman" panose="02020603050405020304" pitchFamily="18" charset="0"/>
            </a:endParaRPr>
          </a:p>
        </p:txBody>
      </p:sp>
      <p:sp>
        <p:nvSpPr>
          <p:cNvPr id="70659" name="Rectangle 2">
            <a:extLst>
              <a:ext uri="{FF2B5EF4-FFF2-40B4-BE49-F238E27FC236}">
                <a16:creationId xmlns:a16="http://schemas.microsoft.com/office/drawing/2014/main" id="{4379FC63-9FC0-46EC-A800-B6CE5C2E9BCA}"/>
              </a:ext>
            </a:extLst>
          </p:cNvPr>
          <p:cNvSpPr>
            <a:spLocks noGrp="1" noRot="1" noChangeAspect="1" noChangeArrowheads="1" noTextEdit="1"/>
          </p:cNvSpPr>
          <p:nvPr>
            <p:ph type="sldImg"/>
          </p:nvPr>
        </p:nvSpPr>
        <p:spPr>
          <a:xfrm>
            <a:off x="3363913" y="2366963"/>
            <a:ext cx="0" cy="0"/>
          </a:xfrm>
          <a:solidFill>
            <a:srgbClr val="FFFFFF"/>
          </a:solidFill>
          <a:ln/>
        </p:spPr>
      </p:sp>
      <p:sp>
        <p:nvSpPr>
          <p:cNvPr id="70660" name="Rectangle 3">
            <a:extLst>
              <a:ext uri="{FF2B5EF4-FFF2-40B4-BE49-F238E27FC236}">
                <a16:creationId xmlns:a16="http://schemas.microsoft.com/office/drawing/2014/main" id="{B91C53F7-FE87-47BC-A936-528D8B860C6C}"/>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eaLnBrk="1" hangingPunct="1"/>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a:extLst>
              <a:ext uri="{FF2B5EF4-FFF2-40B4-BE49-F238E27FC236}">
                <a16:creationId xmlns:a16="http://schemas.microsoft.com/office/drawing/2014/main" id="{21FBD179-1885-4F35-A7DC-F59CC54DACA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E76AA5B1-965A-40B0-A230-883735AD43F5}" type="slidenum">
              <a:rPr lang="en-US" altLang="en-US" sz="1200" b="0">
                <a:solidFill>
                  <a:schemeClr val="tx1"/>
                </a:solidFill>
                <a:latin typeface="Times New Roman" panose="02020603050405020304" pitchFamily="18" charset="0"/>
              </a:rPr>
              <a:pPr eaLnBrk="1" hangingPunct="1"/>
              <a:t>31</a:t>
            </a:fld>
            <a:endParaRPr lang="en-US" altLang="en-US" sz="1200" b="0">
              <a:solidFill>
                <a:schemeClr val="tx1"/>
              </a:solidFill>
              <a:latin typeface="Times New Roman" panose="02020603050405020304" pitchFamily="18" charset="0"/>
            </a:endParaRPr>
          </a:p>
        </p:txBody>
      </p:sp>
      <p:sp>
        <p:nvSpPr>
          <p:cNvPr id="71683" name="Rectangle 2">
            <a:extLst>
              <a:ext uri="{FF2B5EF4-FFF2-40B4-BE49-F238E27FC236}">
                <a16:creationId xmlns:a16="http://schemas.microsoft.com/office/drawing/2014/main" id="{C4AC4D41-C1DB-44B9-8C8A-BC3CB846FD4E}"/>
              </a:ext>
            </a:extLst>
          </p:cNvPr>
          <p:cNvSpPr>
            <a:spLocks noGrp="1" noRot="1" noChangeAspect="1" noChangeArrowheads="1" noTextEdit="1"/>
          </p:cNvSpPr>
          <p:nvPr>
            <p:ph type="sldImg"/>
          </p:nvPr>
        </p:nvSpPr>
        <p:spPr>
          <a:xfrm>
            <a:off x="3363913" y="2366963"/>
            <a:ext cx="0" cy="0"/>
          </a:xfrm>
          <a:solidFill>
            <a:srgbClr val="FFFFFF"/>
          </a:solidFill>
          <a:ln/>
        </p:spPr>
      </p:sp>
      <p:sp>
        <p:nvSpPr>
          <p:cNvPr id="71684" name="Rectangle 3">
            <a:extLst>
              <a:ext uri="{FF2B5EF4-FFF2-40B4-BE49-F238E27FC236}">
                <a16:creationId xmlns:a16="http://schemas.microsoft.com/office/drawing/2014/main" id="{50E8FA00-E38E-456B-A9EE-7B5EEEF44054}"/>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eaLnBrk="1" hangingPunct="1"/>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5665B52B-FADB-4AAB-9FDF-1A78995C745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854768EF-0FE9-4996-AA8F-6B0635BDBAA6}" type="slidenum">
              <a:rPr lang="en-US" altLang="en-US" sz="1200" b="0">
                <a:solidFill>
                  <a:schemeClr val="tx1"/>
                </a:solidFill>
                <a:latin typeface="Times New Roman" panose="02020603050405020304" pitchFamily="18" charset="0"/>
              </a:rPr>
              <a:pPr eaLnBrk="1" hangingPunct="1"/>
              <a:t>33</a:t>
            </a:fld>
            <a:endParaRPr lang="en-US" altLang="en-US" sz="1200" b="0">
              <a:solidFill>
                <a:schemeClr val="tx1"/>
              </a:solidFill>
              <a:latin typeface="Times New Roman" panose="02020603050405020304" pitchFamily="18" charset="0"/>
            </a:endParaRPr>
          </a:p>
        </p:txBody>
      </p:sp>
      <p:sp>
        <p:nvSpPr>
          <p:cNvPr id="72707" name="Rectangle 2">
            <a:extLst>
              <a:ext uri="{FF2B5EF4-FFF2-40B4-BE49-F238E27FC236}">
                <a16:creationId xmlns:a16="http://schemas.microsoft.com/office/drawing/2014/main" id="{7879C1B3-8A77-47FE-A235-AC8179BFD8B4}"/>
              </a:ext>
            </a:extLst>
          </p:cNvPr>
          <p:cNvSpPr>
            <a:spLocks noGrp="1" noRot="1" noChangeAspect="1" noChangeArrowheads="1" noTextEdit="1"/>
          </p:cNvSpPr>
          <p:nvPr>
            <p:ph type="sldImg"/>
          </p:nvPr>
        </p:nvSpPr>
        <p:spPr>
          <a:xfrm>
            <a:off x="3363913" y="2366963"/>
            <a:ext cx="0" cy="0"/>
          </a:xfrm>
          <a:solidFill>
            <a:srgbClr val="FFFFFF"/>
          </a:solidFill>
          <a:ln/>
        </p:spPr>
      </p:sp>
      <p:sp>
        <p:nvSpPr>
          <p:cNvPr id="72708" name="Rectangle 3">
            <a:extLst>
              <a:ext uri="{FF2B5EF4-FFF2-40B4-BE49-F238E27FC236}">
                <a16:creationId xmlns:a16="http://schemas.microsoft.com/office/drawing/2014/main" id="{FCE7A054-51A4-4BE7-B286-BD7731DBD912}"/>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eaLnBrk="1" hangingPunct="1"/>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a:extLst>
              <a:ext uri="{FF2B5EF4-FFF2-40B4-BE49-F238E27FC236}">
                <a16:creationId xmlns:a16="http://schemas.microsoft.com/office/drawing/2014/main" id="{2FF43410-1367-4DB7-8615-56FBE93FCB4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25DD0570-72B7-4F68-A8DD-232D2290FDE8}" type="slidenum">
              <a:rPr lang="en-US" altLang="en-US" sz="1200" b="0">
                <a:solidFill>
                  <a:schemeClr val="tx1"/>
                </a:solidFill>
                <a:latin typeface="Times New Roman" panose="02020603050405020304" pitchFamily="18" charset="0"/>
              </a:rPr>
              <a:pPr eaLnBrk="1" hangingPunct="1"/>
              <a:t>34</a:t>
            </a:fld>
            <a:endParaRPr lang="en-US" altLang="en-US" sz="1200" b="0">
              <a:solidFill>
                <a:schemeClr val="tx1"/>
              </a:solidFill>
              <a:latin typeface="Times New Roman" panose="02020603050405020304" pitchFamily="18" charset="0"/>
            </a:endParaRPr>
          </a:p>
        </p:txBody>
      </p:sp>
      <p:sp>
        <p:nvSpPr>
          <p:cNvPr id="73731" name="Rectangle 2">
            <a:extLst>
              <a:ext uri="{FF2B5EF4-FFF2-40B4-BE49-F238E27FC236}">
                <a16:creationId xmlns:a16="http://schemas.microsoft.com/office/drawing/2014/main" id="{6C809068-8727-4BE3-9353-5D21B7767B3C}"/>
              </a:ext>
            </a:extLst>
          </p:cNvPr>
          <p:cNvSpPr>
            <a:spLocks noGrp="1" noRot="1" noChangeAspect="1" noChangeArrowheads="1" noTextEdit="1"/>
          </p:cNvSpPr>
          <p:nvPr>
            <p:ph type="sldImg"/>
          </p:nvPr>
        </p:nvSpPr>
        <p:spPr>
          <a:xfrm>
            <a:off x="3363913" y="2366963"/>
            <a:ext cx="0" cy="0"/>
          </a:xfrm>
          <a:solidFill>
            <a:srgbClr val="FFFFFF"/>
          </a:solidFill>
          <a:ln/>
        </p:spPr>
      </p:sp>
      <p:sp>
        <p:nvSpPr>
          <p:cNvPr id="73732" name="Rectangle 3">
            <a:extLst>
              <a:ext uri="{FF2B5EF4-FFF2-40B4-BE49-F238E27FC236}">
                <a16:creationId xmlns:a16="http://schemas.microsoft.com/office/drawing/2014/main" id="{08715913-599F-4483-A9F6-18158ECE3211}"/>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A13DE8FC-418B-4229-8BA3-586D3DED367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DCDC58E9-9507-46DE-8051-B638EC6EF382}" type="slidenum">
              <a:rPr lang="en-US" altLang="en-US" sz="1200" b="0">
                <a:solidFill>
                  <a:schemeClr val="tx1"/>
                </a:solidFill>
                <a:latin typeface="Times New Roman" panose="02020603050405020304" pitchFamily="18" charset="0"/>
              </a:rPr>
              <a:pPr eaLnBrk="1" hangingPunct="1"/>
              <a:t>10</a:t>
            </a:fld>
            <a:endParaRPr lang="en-US" altLang="en-US" sz="1200" b="0">
              <a:solidFill>
                <a:schemeClr val="tx1"/>
              </a:solidFill>
              <a:latin typeface="Times New Roman" panose="02020603050405020304" pitchFamily="18" charset="0"/>
            </a:endParaRPr>
          </a:p>
        </p:txBody>
      </p:sp>
      <p:sp>
        <p:nvSpPr>
          <p:cNvPr id="52227" name="Rectangle 2">
            <a:extLst>
              <a:ext uri="{FF2B5EF4-FFF2-40B4-BE49-F238E27FC236}">
                <a16:creationId xmlns:a16="http://schemas.microsoft.com/office/drawing/2014/main" id="{5B086241-BD99-45EE-AD73-F7D813E6478B}"/>
              </a:ext>
            </a:extLst>
          </p:cNvPr>
          <p:cNvSpPr>
            <a:spLocks noGrp="1" noRot="1" noChangeAspect="1" noChangeArrowheads="1" noTextEdit="1"/>
          </p:cNvSpPr>
          <p:nvPr>
            <p:ph type="sldImg"/>
          </p:nvPr>
        </p:nvSpPr>
        <p:spPr>
          <a:xfrm>
            <a:off x="3363913" y="2366963"/>
            <a:ext cx="0" cy="0"/>
          </a:xfrm>
          <a:solidFill>
            <a:srgbClr val="FFFFFF"/>
          </a:solidFill>
          <a:ln/>
        </p:spPr>
      </p:sp>
      <p:sp>
        <p:nvSpPr>
          <p:cNvPr id="52228" name="Rectangle 3">
            <a:extLst>
              <a:ext uri="{FF2B5EF4-FFF2-40B4-BE49-F238E27FC236}">
                <a16:creationId xmlns:a16="http://schemas.microsoft.com/office/drawing/2014/main" id="{EC886D65-0EEB-4FC1-A850-C17DE00921C8}"/>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EAF184A3-508B-49B2-BB7E-98B57522F25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53A00A7F-C2E7-4D4D-A82D-3CBCA94E944B}" type="slidenum">
              <a:rPr lang="en-US" altLang="en-US" sz="1200" b="0">
                <a:solidFill>
                  <a:schemeClr val="tx1"/>
                </a:solidFill>
                <a:latin typeface="Times New Roman" panose="02020603050405020304" pitchFamily="18" charset="0"/>
              </a:rPr>
              <a:pPr eaLnBrk="1" hangingPunct="1"/>
              <a:t>11</a:t>
            </a:fld>
            <a:endParaRPr lang="en-US" altLang="en-US" sz="1200" b="0">
              <a:solidFill>
                <a:schemeClr val="tx1"/>
              </a:solidFill>
              <a:latin typeface="Times New Roman" panose="02020603050405020304" pitchFamily="18" charset="0"/>
            </a:endParaRPr>
          </a:p>
        </p:txBody>
      </p:sp>
      <p:sp>
        <p:nvSpPr>
          <p:cNvPr id="53251" name="Rectangle 2">
            <a:extLst>
              <a:ext uri="{FF2B5EF4-FFF2-40B4-BE49-F238E27FC236}">
                <a16:creationId xmlns:a16="http://schemas.microsoft.com/office/drawing/2014/main" id="{C404DADA-DED9-4A8E-819B-A270B60108EE}"/>
              </a:ext>
            </a:extLst>
          </p:cNvPr>
          <p:cNvSpPr>
            <a:spLocks noGrp="1" noRot="1" noChangeAspect="1" noChangeArrowheads="1" noTextEdit="1"/>
          </p:cNvSpPr>
          <p:nvPr>
            <p:ph type="sldImg"/>
          </p:nvPr>
        </p:nvSpPr>
        <p:spPr>
          <a:xfrm>
            <a:off x="3363913" y="2366963"/>
            <a:ext cx="0" cy="0"/>
          </a:xfrm>
          <a:solidFill>
            <a:srgbClr val="FFFFFF"/>
          </a:solidFill>
          <a:ln/>
        </p:spPr>
      </p:sp>
      <p:sp>
        <p:nvSpPr>
          <p:cNvPr id="53252" name="Rectangle 3">
            <a:extLst>
              <a:ext uri="{FF2B5EF4-FFF2-40B4-BE49-F238E27FC236}">
                <a16:creationId xmlns:a16="http://schemas.microsoft.com/office/drawing/2014/main" id="{964E4B2B-DA76-43C7-A6B6-D0BCF30A3580}"/>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A92E68D7-4E16-4C90-97C7-9DB2B1CBBED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AA4996E2-4DAD-436B-93A2-EBCA0AA35B2E}" type="slidenum">
              <a:rPr lang="en-US" altLang="en-US" sz="1200" b="0">
                <a:solidFill>
                  <a:schemeClr val="tx1"/>
                </a:solidFill>
                <a:latin typeface="Times New Roman" panose="02020603050405020304" pitchFamily="18" charset="0"/>
              </a:rPr>
              <a:pPr eaLnBrk="1" hangingPunct="1"/>
              <a:t>12</a:t>
            </a:fld>
            <a:endParaRPr lang="en-US" altLang="en-US" sz="1200" b="0">
              <a:solidFill>
                <a:schemeClr val="tx1"/>
              </a:solidFill>
              <a:latin typeface="Times New Roman" panose="02020603050405020304" pitchFamily="18" charset="0"/>
            </a:endParaRPr>
          </a:p>
        </p:txBody>
      </p:sp>
      <p:sp>
        <p:nvSpPr>
          <p:cNvPr id="54275" name="Rectangle 2">
            <a:extLst>
              <a:ext uri="{FF2B5EF4-FFF2-40B4-BE49-F238E27FC236}">
                <a16:creationId xmlns:a16="http://schemas.microsoft.com/office/drawing/2014/main" id="{217D0C19-E353-41B7-A443-B7B51FFCB87B}"/>
              </a:ext>
            </a:extLst>
          </p:cNvPr>
          <p:cNvSpPr>
            <a:spLocks noGrp="1" noRot="1" noChangeAspect="1" noChangeArrowheads="1" noTextEdit="1"/>
          </p:cNvSpPr>
          <p:nvPr>
            <p:ph type="sldImg"/>
          </p:nvPr>
        </p:nvSpPr>
        <p:spPr>
          <a:xfrm>
            <a:off x="3363913" y="2366963"/>
            <a:ext cx="0" cy="0"/>
          </a:xfrm>
          <a:solidFill>
            <a:srgbClr val="FFFFFF"/>
          </a:solidFill>
          <a:ln/>
        </p:spPr>
      </p:sp>
      <p:sp>
        <p:nvSpPr>
          <p:cNvPr id="54276" name="Rectangle 3">
            <a:extLst>
              <a:ext uri="{FF2B5EF4-FFF2-40B4-BE49-F238E27FC236}">
                <a16:creationId xmlns:a16="http://schemas.microsoft.com/office/drawing/2014/main" id="{BEAAA8E4-3BBC-4A6E-82D4-C0479E741C7E}"/>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algn="just" eaLnBrk="1" hangingPunct="1"/>
            <a:r>
              <a:rPr lang="en-US" altLang="en-US">
                <a:latin typeface="Arial Unicode MS" panose="020B0604020202020204" pitchFamily="34" charset="-128"/>
                <a:ea typeface="Arial Unicode MS" panose="020B0604020202020204" pitchFamily="34" charset="-128"/>
                <a:cs typeface="Arial Unicode MS" panose="020B0604020202020204" pitchFamily="34" charset="-128"/>
              </a:rPr>
              <a:t>Having scalar values also means that all instances of a record type must contain the same number of fields.</a:t>
            </a:r>
          </a:p>
          <a:p>
            <a:pPr algn="just" eaLnBrk="1" hangingPunct="1"/>
            <a:r>
              <a:rPr lang="en-US" altLang="en-US">
                <a:latin typeface="Arial Unicode MS" panose="020B0604020202020204" pitchFamily="34" charset="-128"/>
                <a:ea typeface="Arial Unicode MS" panose="020B0604020202020204" pitchFamily="34" charset="-128"/>
                <a:cs typeface="Arial Unicode MS" panose="020B0604020202020204" pitchFamily="34" charset="-128"/>
              </a:rPr>
              <a:t>A table not in first normal form is called un normalized</a:t>
            </a:r>
          </a:p>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84E865E0-01B7-4471-9CAA-FDB1825C6B2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B423DBE6-0DF9-4658-950E-F62E70176D96}" type="slidenum">
              <a:rPr lang="en-US" altLang="en-US" sz="1200" b="0">
                <a:solidFill>
                  <a:schemeClr val="tx1"/>
                </a:solidFill>
                <a:latin typeface="Times New Roman" panose="02020603050405020304" pitchFamily="18" charset="0"/>
              </a:rPr>
              <a:pPr eaLnBrk="1" hangingPunct="1"/>
              <a:t>15</a:t>
            </a:fld>
            <a:endParaRPr lang="en-US" altLang="en-US" sz="1200" b="0">
              <a:solidFill>
                <a:schemeClr val="tx1"/>
              </a:solidFill>
              <a:latin typeface="Times New Roman" panose="02020603050405020304" pitchFamily="18" charset="0"/>
            </a:endParaRPr>
          </a:p>
        </p:txBody>
      </p:sp>
      <p:sp>
        <p:nvSpPr>
          <p:cNvPr id="55299" name="Rectangle 2">
            <a:extLst>
              <a:ext uri="{FF2B5EF4-FFF2-40B4-BE49-F238E27FC236}">
                <a16:creationId xmlns:a16="http://schemas.microsoft.com/office/drawing/2014/main" id="{0CBE68C7-4645-4BE2-8FFF-04940E2DB36E}"/>
              </a:ext>
            </a:extLst>
          </p:cNvPr>
          <p:cNvSpPr>
            <a:spLocks noGrp="1" noRot="1" noChangeAspect="1" noChangeArrowheads="1" noTextEdit="1"/>
          </p:cNvSpPr>
          <p:nvPr>
            <p:ph type="sldImg"/>
          </p:nvPr>
        </p:nvSpPr>
        <p:spPr>
          <a:xfrm>
            <a:off x="3363913" y="2366963"/>
            <a:ext cx="0" cy="0"/>
          </a:xfrm>
          <a:solidFill>
            <a:srgbClr val="FFFFFF"/>
          </a:solidFill>
          <a:ln/>
        </p:spPr>
      </p:sp>
      <p:sp>
        <p:nvSpPr>
          <p:cNvPr id="55300" name="Rectangle 3">
            <a:extLst>
              <a:ext uri="{FF2B5EF4-FFF2-40B4-BE49-F238E27FC236}">
                <a16:creationId xmlns:a16="http://schemas.microsoft.com/office/drawing/2014/main" id="{1A767669-75D1-4D3A-81B2-61F54252B260}"/>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eaLnBrk="1" hangingPunct="1"/>
            <a:r>
              <a:rPr lang="en-US" altLang="en-US"/>
              <a:t>Notes to Instructor: Need more rigor in the functional dependencies. With a few examples. May be create a class assignment for functional dependencies.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497D3C9E-E029-4AE9-B19D-145E2BBDCE0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40F3EA8F-FBE5-4993-A731-CC48DDF330EC}" type="slidenum">
              <a:rPr lang="en-US" altLang="en-US" sz="1200" b="0">
                <a:solidFill>
                  <a:schemeClr val="tx1"/>
                </a:solidFill>
                <a:latin typeface="Times New Roman" panose="02020603050405020304" pitchFamily="18" charset="0"/>
              </a:rPr>
              <a:pPr eaLnBrk="1" hangingPunct="1"/>
              <a:t>16</a:t>
            </a:fld>
            <a:endParaRPr lang="en-US" altLang="en-US" sz="1200" b="0">
              <a:solidFill>
                <a:schemeClr val="tx1"/>
              </a:solidFill>
              <a:latin typeface="Times New Roman" panose="02020603050405020304" pitchFamily="18" charset="0"/>
            </a:endParaRPr>
          </a:p>
        </p:txBody>
      </p:sp>
      <p:sp>
        <p:nvSpPr>
          <p:cNvPr id="56323" name="Rectangle 2">
            <a:extLst>
              <a:ext uri="{FF2B5EF4-FFF2-40B4-BE49-F238E27FC236}">
                <a16:creationId xmlns:a16="http://schemas.microsoft.com/office/drawing/2014/main" id="{8687721D-3693-411C-B370-733DB6997A6E}"/>
              </a:ext>
            </a:extLst>
          </p:cNvPr>
          <p:cNvSpPr>
            <a:spLocks noGrp="1" noRot="1" noChangeAspect="1" noChangeArrowheads="1" noTextEdit="1"/>
          </p:cNvSpPr>
          <p:nvPr>
            <p:ph type="sldImg"/>
          </p:nvPr>
        </p:nvSpPr>
        <p:spPr>
          <a:xfrm>
            <a:off x="3363913" y="2366963"/>
            <a:ext cx="0" cy="0"/>
          </a:xfrm>
          <a:solidFill>
            <a:srgbClr val="FFFFFF"/>
          </a:solidFill>
          <a:ln/>
        </p:spPr>
      </p:sp>
      <p:sp>
        <p:nvSpPr>
          <p:cNvPr id="56324" name="Rectangle 3">
            <a:extLst>
              <a:ext uri="{FF2B5EF4-FFF2-40B4-BE49-F238E27FC236}">
                <a16:creationId xmlns:a16="http://schemas.microsoft.com/office/drawing/2014/main" id="{EA27C2BD-C9FE-45AC-87DA-AEA89D0CAA73}"/>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87B5305F-DB75-4288-A277-E7157B9B42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F306A201-D892-4082-8802-7361D017A603}" type="slidenum">
              <a:rPr lang="en-US" altLang="en-US" sz="1200" b="0">
                <a:solidFill>
                  <a:schemeClr val="tx1"/>
                </a:solidFill>
                <a:latin typeface="Times New Roman" panose="02020603050405020304" pitchFamily="18" charset="0"/>
              </a:rPr>
              <a:pPr eaLnBrk="1" hangingPunct="1"/>
              <a:t>17</a:t>
            </a:fld>
            <a:endParaRPr lang="en-US" altLang="en-US" sz="1200" b="0">
              <a:solidFill>
                <a:schemeClr val="tx1"/>
              </a:solidFill>
              <a:latin typeface="Times New Roman" panose="02020603050405020304" pitchFamily="18" charset="0"/>
            </a:endParaRPr>
          </a:p>
        </p:txBody>
      </p:sp>
      <p:sp>
        <p:nvSpPr>
          <p:cNvPr id="57347" name="Rectangle 2">
            <a:extLst>
              <a:ext uri="{FF2B5EF4-FFF2-40B4-BE49-F238E27FC236}">
                <a16:creationId xmlns:a16="http://schemas.microsoft.com/office/drawing/2014/main" id="{41F8760F-B949-4DFC-ADAC-99B15D5B6F03}"/>
              </a:ext>
            </a:extLst>
          </p:cNvPr>
          <p:cNvSpPr>
            <a:spLocks noGrp="1" noRot="1" noChangeAspect="1" noChangeArrowheads="1" noTextEdit="1"/>
          </p:cNvSpPr>
          <p:nvPr>
            <p:ph type="sldImg"/>
          </p:nvPr>
        </p:nvSpPr>
        <p:spPr>
          <a:xfrm>
            <a:off x="3363913" y="2366963"/>
            <a:ext cx="0" cy="0"/>
          </a:xfrm>
          <a:solidFill>
            <a:srgbClr val="FFFFFF"/>
          </a:solidFill>
          <a:ln/>
        </p:spPr>
      </p:sp>
      <p:sp>
        <p:nvSpPr>
          <p:cNvPr id="57348" name="Rectangle 3">
            <a:extLst>
              <a:ext uri="{FF2B5EF4-FFF2-40B4-BE49-F238E27FC236}">
                <a16:creationId xmlns:a16="http://schemas.microsoft.com/office/drawing/2014/main" id="{1E35E128-C377-4533-AB30-6DE364FF26D1}"/>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CF99B293-E22B-4349-9BD5-2C649DAA57D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fld id="{AC0BFB9F-B3C9-4022-A3AD-E1F487A1A34B}" type="slidenum">
              <a:rPr lang="en-US" altLang="en-US" sz="1200" b="0">
                <a:solidFill>
                  <a:schemeClr val="tx1"/>
                </a:solidFill>
                <a:latin typeface="Times New Roman" panose="02020603050405020304" pitchFamily="18" charset="0"/>
              </a:rPr>
              <a:pPr eaLnBrk="1" hangingPunct="1"/>
              <a:t>18</a:t>
            </a:fld>
            <a:endParaRPr lang="en-US" altLang="en-US" sz="1200" b="0">
              <a:solidFill>
                <a:schemeClr val="tx1"/>
              </a:solidFill>
              <a:latin typeface="Times New Roman" panose="02020603050405020304" pitchFamily="18" charset="0"/>
            </a:endParaRPr>
          </a:p>
        </p:txBody>
      </p:sp>
      <p:sp>
        <p:nvSpPr>
          <p:cNvPr id="58371" name="Rectangle 2">
            <a:extLst>
              <a:ext uri="{FF2B5EF4-FFF2-40B4-BE49-F238E27FC236}">
                <a16:creationId xmlns:a16="http://schemas.microsoft.com/office/drawing/2014/main" id="{420A92C9-308F-4C86-AC55-97939BD159BC}"/>
              </a:ext>
            </a:extLst>
          </p:cNvPr>
          <p:cNvSpPr>
            <a:spLocks noGrp="1" noRot="1" noChangeAspect="1" noChangeArrowheads="1" noTextEdit="1"/>
          </p:cNvSpPr>
          <p:nvPr>
            <p:ph type="sldImg"/>
          </p:nvPr>
        </p:nvSpPr>
        <p:spPr>
          <a:xfrm>
            <a:off x="3363913" y="2366963"/>
            <a:ext cx="0" cy="0"/>
          </a:xfrm>
          <a:solidFill>
            <a:srgbClr val="FFFFFF"/>
          </a:solidFill>
          <a:ln/>
        </p:spPr>
      </p:sp>
      <p:sp>
        <p:nvSpPr>
          <p:cNvPr id="58372" name="Rectangle 3">
            <a:extLst>
              <a:ext uri="{FF2B5EF4-FFF2-40B4-BE49-F238E27FC236}">
                <a16:creationId xmlns:a16="http://schemas.microsoft.com/office/drawing/2014/main" id="{EC4D74EB-46F4-4E64-B830-277436380B01}"/>
              </a:ext>
            </a:extLst>
          </p:cNvPr>
          <p:cNvSpPr>
            <a:spLocks noGrp="1" noChangeArrowheads="1"/>
          </p:cNvSpPr>
          <p:nvPr>
            <p:ph type="body" idx="1"/>
          </p:nvPr>
        </p:nvSpPr>
        <p:spPr>
          <a:solidFill>
            <a:srgbClr val="FFFFFF"/>
          </a:solidFill>
          <a:ln>
            <a:solidFill>
              <a:srgbClr val="000000"/>
            </a:solidFill>
          </a:ln>
        </p:spPr>
        <p:txBody>
          <a:bodyPr lIns="89913" tIns="44956" rIns="89913" bIns="44956"/>
          <a:lstStyle/>
          <a:p>
            <a:pPr algn="just" eaLnBrk="1" hangingPunct="1"/>
            <a:r>
              <a:rPr lang="en-US" altLang="en-US">
                <a:latin typeface="Arial Unicode MS" panose="020B0604020202020204" pitchFamily="34" charset="-128"/>
                <a:ea typeface="Arial Unicode MS" panose="020B0604020202020204" pitchFamily="34" charset="-128"/>
                <a:cs typeface="Arial Unicode MS" panose="020B0604020202020204" pitchFamily="34" charset="-128"/>
              </a:rPr>
              <a:t>If there is a table with columns A,B,C,D with Primary Key (A,B) &amp; D is dependant on A (alone) then to be 2NF, you should reduce (split) tables as:</a:t>
            </a:r>
            <a:endParaRPr lang="en-US" altLang="en-US">
              <a:solidFill>
                <a:srgbClr val="0000FF"/>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lvl="1" algn="just" eaLnBrk="1" hangingPunct="1">
              <a:buFontTx/>
              <a:buChar char="•"/>
            </a:pPr>
            <a:r>
              <a:rPr lang="en-US" altLang="en-US">
                <a:latin typeface="Arial Unicode MS" panose="020B0604020202020204" pitchFamily="34" charset="-128"/>
                <a:ea typeface="Arial Unicode MS" panose="020B0604020202020204" pitchFamily="34" charset="-128"/>
                <a:cs typeface="Arial Unicode MS" panose="020B0604020202020204" pitchFamily="34" charset="-128"/>
              </a:rPr>
              <a:t>Table with columns A,D with  Primary Key (A)</a:t>
            </a:r>
          </a:p>
          <a:p>
            <a:pPr lvl="1" eaLnBrk="1" hangingPunct="1">
              <a:buFontTx/>
              <a:buChar char="•"/>
            </a:pPr>
            <a:r>
              <a:rPr lang="en-US" altLang="en-US">
                <a:cs typeface="Times New Roman" panose="02020603050405020304" pitchFamily="18" charset="0"/>
              </a:rPr>
              <a:t>Table with columns A,B,C with  Primary Key (A,B)</a:t>
            </a:r>
            <a:r>
              <a:rPr lang="en-US" altLang="en-US"/>
              <a: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25E6EEB4-B736-4681-ACE4-C77DC928F57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385E246-A7F0-4C10-A6E4-BF1DF6F2EB1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EA6EA0C-5261-4B43-957E-BF15700F9889}"/>
              </a:ext>
            </a:extLst>
          </p:cNvPr>
          <p:cNvSpPr>
            <a:spLocks noGrp="1" noChangeArrowheads="1"/>
          </p:cNvSpPr>
          <p:nvPr>
            <p:ph type="sldNum" sz="quarter" idx="12"/>
          </p:nvPr>
        </p:nvSpPr>
        <p:spPr>
          <a:ln/>
        </p:spPr>
        <p:txBody>
          <a:bodyPr/>
          <a:lstStyle>
            <a:lvl1pPr>
              <a:defRPr/>
            </a:lvl1pPr>
          </a:lstStyle>
          <a:p>
            <a:fld id="{B688DB54-7C60-49F8-A35E-CA9917C1AE9A}" type="slidenum">
              <a:rPr lang="en-US" altLang="en-US"/>
              <a:pPr/>
              <a:t>‹#›</a:t>
            </a:fld>
            <a:endParaRPr lang="en-US" altLang="en-US"/>
          </a:p>
        </p:txBody>
      </p:sp>
    </p:spTree>
    <p:extLst>
      <p:ext uri="{BB962C8B-B14F-4D97-AF65-F5344CB8AC3E}">
        <p14:creationId xmlns:p14="http://schemas.microsoft.com/office/powerpoint/2010/main" val="573722325"/>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89CFFC4-D86B-402D-AB10-F0E8BB41B73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20E57DC-7484-42DD-829D-C68BCEFA204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6D76F93-105C-45D2-AB59-E5F16AEE6FED}"/>
              </a:ext>
            </a:extLst>
          </p:cNvPr>
          <p:cNvSpPr>
            <a:spLocks noGrp="1" noChangeArrowheads="1"/>
          </p:cNvSpPr>
          <p:nvPr>
            <p:ph type="sldNum" sz="quarter" idx="12"/>
          </p:nvPr>
        </p:nvSpPr>
        <p:spPr>
          <a:ln/>
        </p:spPr>
        <p:txBody>
          <a:bodyPr/>
          <a:lstStyle>
            <a:lvl1pPr>
              <a:defRPr/>
            </a:lvl1pPr>
          </a:lstStyle>
          <a:p>
            <a:fld id="{CD838FD4-6B7C-4B88-B3E7-F609E0DC5D08}" type="slidenum">
              <a:rPr lang="en-US" altLang="en-US"/>
              <a:pPr/>
              <a:t>‹#›</a:t>
            </a:fld>
            <a:endParaRPr lang="en-US" altLang="en-US"/>
          </a:p>
        </p:txBody>
      </p:sp>
    </p:spTree>
    <p:extLst>
      <p:ext uri="{BB962C8B-B14F-4D97-AF65-F5344CB8AC3E}">
        <p14:creationId xmlns:p14="http://schemas.microsoft.com/office/powerpoint/2010/main" val="600325832"/>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7A8E309-6275-4D83-B405-DE872835B1A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C6A98D7-694A-4BC4-9AD3-1FC23FA9112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023DD70-285F-49DD-AB64-FF6259206C8D}"/>
              </a:ext>
            </a:extLst>
          </p:cNvPr>
          <p:cNvSpPr>
            <a:spLocks noGrp="1" noChangeArrowheads="1"/>
          </p:cNvSpPr>
          <p:nvPr>
            <p:ph type="sldNum" sz="quarter" idx="12"/>
          </p:nvPr>
        </p:nvSpPr>
        <p:spPr>
          <a:ln/>
        </p:spPr>
        <p:txBody>
          <a:bodyPr/>
          <a:lstStyle>
            <a:lvl1pPr>
              <a:defRPr/>
            </a:lvl1pPr>
          </a:lstStyle>
          <a:p>
            <a:fld id="{B08C65AE-E736-4C62-B59E-23968BA93BFC}" type="slidenum">
              <a:rPr lang="en-US" altLang="en-US"/>
              <a:pPr/>
              <a:t>‹#›</a:t>
            </a:fld>
            <a:endParaRPr lang="en-US" altLang="en-US"/>
          </a:p>
        </p:txBody>
      </p:sp>
    </p:spTree>
    <p:extLst>
      <p:ext uri="{BB962C8B-B14F-4D97-AF65-F5344CB8AC3E}">
        <p14:creationId xmlns:p14="http://schemas.microsoft.com/office/powerpoint/2010/main" val="2363380228"/>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9146200-07A2-4A13-BF47-37B45621E5C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A4E4C58-30A9-4443-B8FC-43249CB137F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1EE5E6F-C3A4-4267-8D15-E206EB1F7ECC}"/>
              </a:ext>
            </a:extLst>
          </p:cNvPr>
          <p:cNvSpPr>
            <a:spLocks noGrp="1" noChangeArrowheads="1"/>
          </p:cNvSpPr>
          <p:nvPr>
            <p:ph type="sldNum" sz="quarter" idx="12"/>
          </p:nvPr>
        </p:nvSpPr>
        <p:spPr>
          <a:ln/>
        </p:spPr>
        <p:txBody>
          <a:bodyPr/>
          <a:lstStyle>
            <a:lvl1pPr>
              <a:defRPr/>
            </a:lvl1pPr>
          </a:lstStyle>
          <a:p>
            <a:fld id="{E27A339F-841B-49AA-ACCC-827E97326E44}" type="slidenum">
              <a:rPr lang="en-US" altLang="en-US"/>
              <a:pPr/>
              <a:t>‹#›</a:t>
            </a:fld>
            <a:endParaRPr lang="en-US" altLang="en-US"/>
          </a:p>
        </p:txBody>
      </p:sp>
    </p:spTree>
    <p:extLst>
      <p:ext uri="{BB962C8B-B14F-4D97-AF65-F5344CB8AC3E}">
        <p14:creationId xmlns:p14="http://schemas.microsoft.com/office/powerpoint/2010/main" val="2055454901"/>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40240DC-B5A4-469C-BDEC-79C5B0164BF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3EEA9EB-D675-4DFF-9FAC-A0E8B35325E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B778257-FD33-418E-A851-D6603EC6F543}"/>
              </a:ext>
            </a:extLst>
          </p:cNvPr>
          <p:cNvSpPr>
            <a:spLocks noGrp="1" noChangeArrowheads="1"/>
          </p:cNvSpPr>
          <p:nvPr>
            <p:ph type="sldNum" sz="quarter" idx="12"/>
          </p:nvPr>
        </p:nvSpPr>
        <p:spPr>
          <a:ln/>
        </p:spPr>
        <p:txBody>
          <a:bodyPr/>
          <a:lstStyle>
            <a:lvl1pPr>
              <a:defRPr/>
            </a:lvl1pPr>
          </a:lstStyle>
          <a:p>
            <a:fld id="{3189BE44-F102-4601-B880-0979D3E70716}" type="slidenum">
              <a:rPr lang="en-US" altLang="en-US"/>
              <a:pPr/>
              <a:t>‹#›</a:t>
            </a:fld>
            <a:endParaRPr lang="en-US" altLang="en-US"/>
          </a:p>
        </p:txBody>
      </p:sp>
    </p:spTree>
    <p:extLst>
      <p:ext uri="{BB962C8B-B14F-4D97-AF65-F5344CB8AC3E}">
        <p14:creationId xmlns:p14="http://schemas.microsoft.com/office/powerpoint/2010/main" val="3384823561"/>
      </p:ext>
    </p:extLst>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EB2B3E83-2618-4AC3-A25C-E5D1A0C27AC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82B9695-E176-4475-BC1B-D8EE40E72F7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7CC3E46-3A41-45DE-89AC-933252EA2675}"/>
              </a:ext>
            </a:extLst>
          </p:cNvPr>
          <p:cNvSpPr>
            <a:spLocks noGrp="1" noChangeArrowheads="1"/>
          </p:cNvSpPr>
          <p:nvPr>
            <p:ph type="sldNum" sz="quarter" idx="12"/>
          </p:nvPr>
        </p:nvSpPr>
        <p:spPr>
          <a:ln/>
        </p:spPr>
        <p:txBody>
          <a:bodyPr/>
          <a:lstStyle>
            <a:lvl1pPr>
              <a:defRPr/>
            </a:lvl1pPr>
          </a:lstStyle>
          <a:p>
            <a:fld id="{62EFDC66-9FB6-41DA-B92B-6CF318FF27F3}" type="slidenum">
              <a:rPr lang="en-US" altLang="en-US"/>
              <a:pPr/>
              <a:t>‹#›</a:t>
            </a:fld>
            <a:endParaRPr lang="en-US" altLang="en-US"/>
          </a:p>
        </p:txBody>
      </p:sp>
    </p:spTree>
    <p:extLst>
      <p:ext uri="{BB962C8B-B14F-4D97-AF65-F5344CB8AC3E}">
        <p14:creationId xmlns:p14="http://schemas.microsoft.com/office/powerpoint/2010/main" val="2163092956"/>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E037275B-A6DB-4EEF-A73B-F61ECCD4606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1A2ECB66-C501-43A3-B415-DC270E9A248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6D2129EA-1005-49FE-B9CC-9E938E1E138D}"/>
              </a:ext>
            </a:extLst>
          </p:cNvPr>
          <p:cNvSpPr>
            <a:spLocks noGrp="1" noChangeArrowheads="1"/>
          </p:cNvSpPr>
          <p:nvPr>
            <p:ph type="sldNum" sz="quarter" idx="12"/>
          </p:nvPr>
        </p:nvSpPr>
        <p:spPr>
          <a:ln/>
        </p:spPr>
        <p:txBody>
          <a:bodyPr/>
          <a:lstStyle>
            <a:lvl1pPr>
              <a:defRPr/>
            </a:lvl1pPr>
          </a:lstStyle>
          <a:p>
            <a:fld id="{0C7914E3-D74D-4383-A44D-3FAAEA3BBA3E}" type="slidenum">
              <a:rPr lang="en-US" altLang="en-US"/>
              <a:pPr/>
              <a:t>‹#›</a:t>
            </a:fld>
            <a:endParaRPr lang="en-US" altLang="en-US"/>
          </a:p>
        </p:txBody>
      </p:sp>
    </p:spTree>
    <p:extLst>
      <p:ext uri="{BB962C8B-B14F-4D97-AF65-F5344CB8AC3E}">
        <p14:creationId xmlns:p14="http://schemas.microsoft.com/office/powerpoint/2010/main" val="2983461543"/>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99560904-4DEC-4B03-ADCD-893E7F97F09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2CE3F342-9E45-4E2C-AC76-CA40BEAE823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CE39D5C-F8E9-409A-9C4A-6A9BE04E1BB1}"/>
              </a:ext>
            </a:extLst>
          </p:cNvPr>
          <p:cNvSpPr>
            <a:spLocks noGrp="1" noChangeArrowheads="1"/>
          </p:cNvSpPr>
          <p:nvPr>
            <p:ph type="sldNum" sz="quarter" idx="12"/>
          </p:nvPr>
        </p:nvSpPr>
        <p:spPr>
          <a:ln/>
        </p:spPr>
        <p:txBody>
          <a:bodyPr/>
          <a:lstStyle>
            <a:lvl1pPr>
              <a:defRPr/>
            </a:lvl1pPr>
          </a:lstStyle>
          <a:p>
            <a:fld id="{068FB8F0-8BAF-4AC4-B6F7-F39630A79AF1}" type="slidenum">
              <a:rPr lang="en-US" altLang="en-US"/>
              <a:pPr/>
              <a:t>‹#›</a:t>
            </a:fld>
            <a:endParaRPr lang="en-US" altLang="en-US"/>
          </a:p>
        </p:txBody>
      </p:sp>
    </p:spTree>
    <p:extLst>
      <p:ext uri="{BB962C8B-B14F-4D97-AF65-F5344CB8AC3E}">
        <p14:creationId xmlns:p14="http://schemas.microsoft.com/office/powerpoint/2010/main" val="800083263"/>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9136519-4E33-44CA-96FE-F4E171BC3D2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BD6B711B-7DF4-4FEB-9B5C-50535E60A67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E4B39C94-BFB7-47BE-ABC5-A3DBC8DBF583}"/>
              </a:ext>
            </a:extLst>
          </p:cNvPr>
          <p:cNvSpPr>
            <a:spLocks noGrp="1" noChangeArrowheads="1"/>
          </p:cNvSpPr>
          <p:nvPr>
            <p:ph type="sldNum" sz="quarter" idx="12"/>
          </p:nvPr>
        </p:nvSpPr>
        <p:spPr>
          <a:ln/>
        </p:spPr>
        <p:txBody>
          <a:bodyPr/>
          <a:lstStyle>
            <a:lvl1pPr>
              <a:defRPr/>
            </a:lvl1pPr>
          </a:lstStyle>
          <a:p>
            <a:fld id="{766196C6-C077-4473-B46A-23CFC8CFE0F9}" type="slidenum">
              <a:rPr lang="en-US" altLang="en-US"/>
              <a:pPr/>
              <a:t>‹#›</a:t>
            </a:fld>
            <a:endParaRPr lang="en-US" altLang="en-US"/>
          </a:p>
        </p:txBody>
      </p:sp>
    </p:spTree>
    <p:extLst>
      <p:ext uri="{BB962C8B-B14F-4D97-AF65-F5344CB8AC3E}">
        <p14:creationId xmlns:p14="http://schemas.microsoft.com/office/powerpoint/2010/main" val="3101580955"/>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E3D3FBA-66F3-47B0-A87B-EFC71B47C92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0C3AEB3-5D0F-4766-A779-3E30B8C05A0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21CC769-3D28-4E19-B09F-8572F9273551}"/>
              </a:ext>
            </a:extLst>
          </p:cNvPr>
          <p:cNvSpPr>
            <a:spLocks noGrp="1" noChangeArrowheads="1"/>
          </p:cNvSpPr>
          <p:nvPr>
            <p:ph type="sldNum" sz="quarter" idx="12"/>
          </p:nvPr>
        </p:nvSpPr>
        <p:spPr>
          <a:ln/>
        </p:spPr>
        <p:txBody>
          <a:bodyPr/>
          <a:lstStyle>
            <a:lvl1pPr>
              <a:defRPr/>
            </a:lvl1pPr>
          </a:lstStyle>
          <a:p>
            <a:fld id="{E579A890-28F0-4F6F-BE67-8F855D06201D}" type="slidenum">
              <a:rPr lang="en-US" altLang="en-US"/>
              <a:pPr/>
              <a:t>‹#›</a:t>
            </a:fld>
            <a:endParaRPr lang="en-US" altLang="en-US"/>
          </a:p>
        </p:txBody>
      </p:sp>
    </p:spTree>
    <p:extLst>
      <p:ext uri="{BB962C8B-B14F-4D97-AF65-F5344CB8AC3E}">
        <p14:creationId xmlns:p14="http://schemas.microsoft.com/office/powerpoint/2010/main" val="398358870"/>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397E505-3BD6-40C6-87B2-0AE027E087D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46398D4-FBA8-4D65-8605-DE5C516C8F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D888239-38A3-491F-9B51-E48E748413C4}"/>
              </a:ext>
            </a:extLst>
          </p:cNvPr>
          <p:cNvSpPr>
            <a:spLocks noGrp="1" noChangeArrowheads="1"/>
          </p:cNvSpPr>
          <p:nvPr>
            <p:ph type="sldNum" sz="quarter" idx="12"/>
          </p:nvPr>
        </p:nvSpPr>
        <p:spPr>
          <a:ln/>
        </p:spPr>
        <p:txBody>
          <a:bodyPr/>
          <a:lstStyle>
            <a:lvl1pPr>
              <a:defRPr/>
            </a:lvl1pPr>
          </a:lstStyle>
          <a:p>
            <a:fld id="{955D3B79-7DAD-4C66-8EB4-472BA9FDA2C1}" type="slidenum">
              <a:rPr lang="en-US" altLang="en-US"/>
              <a:pPr/>
              <a:t>‹#›</a:t>
            </a:fld>
            <a:endParaRPr lang="en-US" altLang="en-US"/>
          </a:p>
        </p:txBody>
      </p:sp>
    </p:spTree>
    <p:extLst>
      <p:ext uri="{BB962C8B-B14F-4D97-AF65-F5344CB8AC3E}">
        <p14:creationId xmlns:p14="http://schemas.microsoft.com/office/powerpoint/2010/main" val="3906744793"/>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824ED47-C157-4AB2-B9BB-3712A365F890}"/>
              </a:ext>
            </a:extLst>
          </p:cNvPr>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94C84A81-60A6-425F-9ECA-96B664A8682F}"/>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CA5C92A8-3550-4819-9313-3E81672B5D73}"/>
              </a:ext>
            </a:extLst>
          </p:cNvPr>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b="0">
                <a:solidFill>
                  <a:schemeClr val="tx1"/>
                </a:solidFill>
                <a:latin typeface="+mn-lt"/>
              </a:defRPr>
            </a:lvl1pPr>
          </a:lstStyle>
          <a:p>
            <a:pPr>
              <a:defRPr/>
            </a:pPr>
            <a:endParaRPr lang="en-US"/>
          </a:p>
        </p:txBody>
      </p:sp>
      <p:sp>
        <p:nvSpPr>
          <p:cNvPr id="1029" name="Rectangle 5">
            <a:extLst>
              <a:ext uri="{FF2B5EF4-FFF2-40B4-BE49-F238E27FC236}">
                <a16:creationId xmlns:a16="http://schemas.microsoft.com/office/drawing/2014/main" id="{B0D8FAD0-ED86-4944-B73B-BF8E0904815A}"/>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b="0">
                <a:solidFill>
                  <a:schemeClr val="tx1"/>
                </a:solidFill>
                <a:latin typeface="+mn-lt"/>
              </a:defRPr>
            </a:lvl1pPr>
          </a:lstStyle>
          <a:p>
            <a:pPr>
              <a:defRPr/>
            </a:pPr>
            <a:endParaRPr lang="en-US"/>
          </a:p>
        </p:txBody>
      </p:sp>
      <p:sp>
        <p:nvSpPr>
          <p:cNvPr id="1030" name="Rectangle 6">
            <a:extLst>
              <a:ext uri="{FF2B5EF4-FFF2-40B4-BE49-F238E27FC236}">
                <a16:creationId xmlns:a16="http://schemas.microsoft.com/office/drawing/2014/main" id="{F79736E0-CB00-42F9-89DA-D05D89F84BB5}"/>
              </a:ext>
            </a:extLst>
          </p:cNvPr>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b="0">
                <a:solidFill>
                  <a:schemeClr val="tx1"/>
                </a:solidFill>
                <a:latin typeface="Times New Roman" panose="02020603050405020304" pitchFamily="18" charset="0"/>
              </a:defRPr>
            </a:lvl1pPr>
          </a:lstStyle>
          <a:p>
            <a:fld id="{829327D8-8470-4158-96DC-7A438520743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dissolve/>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1699033-6372-4A29-AA48-42A16B66D19E}"/>
              </a:ext>
            </a:extLst>
          </p:cNvPr>
          <p:cNvSpPr>
            <a:spLocks noGrp="1" noChangeArrowheads="1"/>
          </p:cNvSpPr>
          <p:nvPr>
            <p:ph type="ctrTitle"/>
          </p:nvPr>
        </p:nvSpPr>
        <p:spPr>
          <a:xfrm>
            <a:off x="609600" y="2438400"/>
            <a:ext cx="7772400" cy="1143000"/>
          </a:xfrm>
        </p:spPr>
        <p:txBody>
          <a:bodyPr/>
          <a:lstStyle/>
          <a:p>
            <a:pPr eaLnBrk="1" hangingPunct="1"/>
            <a:r>
              <a:rPr lang="en-US" altLang="en-US" sz="6600" b="1">
                <a:solidFill>
                  <a:srgbClr val="CC0000"/>
                </a:solidFill>
                <a:latin typeface="Agency FB" panose="020B0503020202020204" pitchFamily="34" charset="0"/>
              </a:rPr>
              <a:t>Database Normalization</a:t>
            </a:r>
          </a:p>
        </p:txBody>
      </p:sp>
      <p:sp>
        <p:nvSpPr>
          <p:cNvPr id="2" name="Subtitle 1">
            <a:extLst>
              <a:ext uri="{FF2B5EF4-FFF2-40B4-BE49-F238E27FC236}">
                <a16:creationId xmlns:a16="http://schemas.microsoft.com/office/drawing/2014/main" id="{050F829C-B0FF-81FD-BBBF-2CF69EB2222F}"/>
              </a:ext>
            </a:extLst>
          </p:cNvPr>
          <p:cNvSpPr>
            <a:spLocks noGrp="1"/>
          </p:cNvSpPr>
          <p:nvPr>
            <p:ph type="subTitle" idx="1"/>
          </p:nvPr>
        </p:nvSpPr>
        <p:spPr/>
        <p:txBody>
          <a:bodyPr/>
          <a:lstStyle/>
          <a:p>
            <a:r>
              <a:rPr lang="en-US" b="1" dirty="0" err="1"/>
              <a:t>Ms.M.Vanitha</a:t>
            </a:r>
            <a:r>
              <a:rPr lang="en-US" b="1" dirty="0"/>
              <a:t> Sheba, AP, CSE/JCE</a:t>
            </a:r>
            <a:endParaRPr lang="en-IN" b="1"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8A923B03-CCA9-4F76-AD4C-1C4D14224BB5}"/>
              </a:ext>
            </a:extLst>
          </p:cNvPr>
          <p:cNvSpPr>
            <a:spLocks noGrp="1" noChangeArrowheads="1"/>
          </p:cNvSpPr>
          <p:nvPr>
            <p:ph type="body" idx="1"/>
          </p:nvPr>
        </p:nvSpPr>
        <p:spPr>
          <a:xfrm>
            <a:off x="304800" y="1143000"/>
            <a:ext cx="8839200" cy="5334000"/>
          </a:xfrm>
        </p:spPr>
        <p:txBody>
          <a:bodyPr/>
          <a:lstStyle/>
          <a:p>
            <a:pPr marL="533400" indent="-533400" algn="just" eaLnBrk="1" hangingPunct="1">
              <a:buFont typeface="Wingdings" panose="05000000000000000000" pitchFamily="2" charset="2"/>
              <a:buChar char="q"/>
            </a:pPr>
            <a:r>
              <a:rPr lang="en-US" altLang="en-US" sz="28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Levels of normalization based on the amount of redundancy in the database.</a:t>
            </a:r>
          </a:p>
        </p:txBody>
      </p:sp>
      <p:sp>
        <p:nvSpPr>
          <p:cNvPr id="11267" name="Rectangle 3">
            <a:extLst>
              <a:ext uri="{FF2B5EF4-FFF2-40B4-BE49-F238E27FC236}">
                <a16:creationId xmlns:a16="http://schemas.microsoft.com/office/drawing/2014/main" id="{98D4DE6B-4823-468F-979F-98F688AC61B9}"/>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Types of Normalization </a:t>
            </a:r>
          </a:p>
        </p:txBody>
      </p:sp>
      <p:sp>
        <p:nvSpPr>
          <p:cNvPr id="11268" name="AutoShape 4">
            <a:extLst>
              <a:ext uri="{FF2B5EF4-FFF2-40B4-BE49-F238E27FC236}">
                <a16:creationId xmlns:a16="http://schemas.microsoft.com/office/drawing/2014/main" id="{170F2B69-41F0-4F55-9A95-3F06A2DF4440}"/>
              </a:ext>
            </a:extLst>
          </p:cNvPr>
          <p:cNvSpPr>
            <a:spLocks noChangeArrowheads="1"/>
          </p:cNvSpPr>
          <p:nvPr/>
        </p:nvSpPr>
        <p:spPr bwMode="auto">
          <a:xfrm>
            <a:off x="5867400" y="2667000"/>
            <a:ext cx="457200" cy="2667000"/>
          </a:xfrm>
          <a:prstGeom prst="downArrow">
            <a:avLst>
              <a:gd name="adj1" fmla="val 49167"/>
              <a:gd name="adj2" fmla="val 120826"/>
            </a:avLst>
          </a:prstGeom>
          <a:solidFill>
            <a:srgbClr val="0000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r>
              <a:rPr lang="en-US" altLang="en-US" sz="1800">
                <a:solidFill>
                  <a:schemeClr val="bg1"/>
                </a:solidFill>
              </a:rPr>
              <a:t>Redundancy</a:t>
            </a:r>
          </a:p>
        </p:txBody>
      </p:sp>
      <p:sp>
        <p:nvSpPr>
          <p:cNvPr id="11269" name="AutoShape 5">
            <a:extLst>
              <a:ext uri="{FF2B5EF4-FFF2-40B4-BE49-F238E27FC236}">
                <a16:creationId xmlns:a16="http://schemas.microsoft.com/office/drawing/2014/main" id="{29A83D10-5148-444E-8723-2E58B4C4202F}"/>
              </a:ext>
            </a:extLst>
          </p:cNvPr>
          <p:cNvSpPr>
            <a:spLocks noChangeArrowheads="1"/>
          </p:cNvSpPr>
          <p:nvPr/>
        </p:nvSpPr>
        <p:spPr bwMode="auto">
          <a:xfrm flipV="1">
            <a:off x="6553200" y="2667000"/>
            <a:ext cx="457200" cy="2667000"/>
          </a:xfrm>
          <a:prstGeom prst="downArrow">
            <a:avLst>
              <a:gd name="adj1" fmla="val 49167"/>
              <a:gd name="adj2" fmla="val 120826"/>
            </a:avLst>
          </a:prstGeom>
          <a:solidFill>
            <a:srgbClr val="0000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r>
              <a:rPr lang="en-US" altLang="en-US" sz="1800">
                <a:solidFill>
                  <a:schemeClr val="bg1"/>
                </a:solidFill>
              </a:rPr>
              <a:t>Number of Tables</a:t>
            </a:r>
          </a:p>
        </p:txBody>
      </p:sp>
      <p:sp>
        <p:nvSpPr>
          <p:cNvPr id="211974" name="Text Box 6">
            <a:extLst>
              <a:ext uri="{FF2B5EF4-FFF2-40B4-BE49-F238E27FC236}">
                <a16:creationId xmlns:a16="http://schemas.microsoft.com/office/drawing/2014/main" id="{B77326DA-7127-41FF-8D27-DC2499526A80}"/>
              </a:ext>
            </a:extLst>
          </p:cNvPr>
          <p:cNvSpPr txBox="1">
            <a:spLocks noChangeArrowheads="1"/>
          </p:cNvSpPr>
          <p:nvPr/>
        </p:nvSpPr>
        <p:spPr bwMode="auto">
          <a:xfrm>
            <a:off x="609600" y="5654675"/>
            <a:ext cx="8001000" cy="822325"/>
          </a:xfrm>
          <a:prstGeom prst="rect">
            <a:avLst/>
          </a:prstGeom>
          <a:solidFill>
            <a:srgbClr val="00B0F0"/>
          </a:solidFill>
          <a:ln w="12700">
            <a:noFill/>
            <a:miter lim="800000"/>
            <a:headEnd type="none" w="sm" len="sm"/>
            <a:tailEnd type="none" w="sm" len="sm"/>
          </a:ln>
          <a:effectLst>
            <a:outerShdw dist="107763" dir="2700000" algn="ctr" rotWithShape="0">
              <a:schemeClr val="bg2"/>
            </a:outerShdw>
          </a:effectLst>
        </p:spPr>
        <p:txBody>
          <a:bodyPr>
            <a:spAutoFit/>
          </a:bodyPr>
          <a:lstStyle/>
          <a:p>
            <a:pPr algn="ctr" eaLnBrk="0" hangingPunct="0">
              <a:spcBef>
                <a:spcPct val="0"/>
              </a:spcBef>
              <a:defRPr/>
            </a:pPr>
            <a:r>
              <a:rPr lang="en-US" dirty="0">
                <a:solidFill>
                  <a:srgbClr val="000066"/>
                </a:solidFill>
                <a:latin typeface="Times New Roman" pitchFamily="18" charset="0"/>
                <a:cs typeface="Times New Roman" pitchFamily="18" charset="0"/>
              </a:rPr>
              <a:t>Most databases should be 3NF or BCNF in order to avoid the database anomalies.</a:t>
            </a:r>
            <a:r>
              <a:rPr lang="en-US" dirty="0">
                <a:solidFill>
                  <a:srgbClr val="000066"/>
                </a:solidFill>
                <a:latin typeface="Times New Roman" pitchFamily="18" charset="0"/>
              </a:rPr>
              <a:t> </a:t>
            </a:r>
          </a:p>
        </p:txBody>
      </p:sp>
      <p:sp>
        <p:nvSpPr>
          <p:cNvPr id="11271" name="AutoShape 7">
            <a:extLst>
              <a:ext uri="{FF2B5EF4-FFF2-40B4-BE49-F238E27FC236}">
                <a16:creationId xmlns:a16="http://schemas.microsoft.com/office/drawing/2014/main" id="{9C10A887-F4A9-4790-ABF9-D9BD2D0F1152}"/>
              </a:ext>
            </a:extLst>
          </p:cNvPr>
          <p:cNvSpPr>
            <a:spLocks noChangeArrowheads="1"/>
          </p:cNvSpPr>
          <p:nvPr/>
        </p:nvSpPr>
        <p:spPr bwMode="auto">
          <a:xfrm flipV="1">
            <a:off x="7315200" y="2667000"/>
            <a:ext cx="457200" cy="2667000"/>
          </a:xfrm>
          <a:prstGeom prst="downArrow">
            <a:avLst>
              <a:gd name="adj1" fmla="val 49167"/>
              <a:gd name="adj2" fmla="val 120826"/>
            </a:avLst>
          </a:prstGeom>
          <a:solidFill>
            <a:srgbClr val="0000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r>
              <a:rPr lang="en-US" altLang="en-US" sz="1800">
                <a:solidFill>
                  <a:schemeClr val="bg1"/>
                </a:solidFill>
              </a:rPr>
              <a:t>Complexity</a:t>
            </a:r>
          </a:p>
        </p:txBody>
      </p:sp>
      <p:sp>
        <p:nvSpPr>
          <p:cNvPr id="8" name="Rectangle 7">
            <a:extLst>
              <a:ext uri="{FF2B5EF4-FFF2-40B4-BE49-F238E27FC236}">
                <a16:creationId xmlns:a16="http://schemas.microsoft.com/office/drawing/2014/main" id="{A164D2F6-A09F-4664-8B77-E5EBBFD619EC}"/>
              </a:ext>
            </a:extLst>
          </p:cNvPr>
          <p:cNvSpPr>
            <a:spLocks noChangeArrowheads="1"/>
          </p:cNvSpPr>
          <p:nvPr/>
        </p:nvSpPr>
        <p:spPr bwMode="auto">
          <a:xfrm>
            <a:off x="228600" y="2133600"/>
            <a:ext cx="7848600"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3400" indent="-533400" eaLnBrk="0" hangingPunct="0">
              <a:defRPr sz="2400" b="1">
                <a:solidFill>
                  <a:srgbClr val="0000FF"/>
                </a:solidFill>
                <a:latin typeface="Arial" panose="020B0604020202020204" pitchFamily="34" charset="0"/>
              </a:defRPr>
            </a:lvl1pPr>
            <a:lvl2pPr marL="1023938" indent="-45720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just" eaLnBrk="1" hangingPunct="1">
              <a:buFont typeface="Wingdings" panose="05000000000000000000" pitchFamily="2" charset="2"/>
              <a:buChar char="q"/>
            </a:pPr>
            <a:r>
              <a:rPr lang="en-US" altLang="en-US" sz="28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Various levels of normalization are:</a:t>
            </a:r>
          </a:p>
          <a:p>
            <a:pPr lvl="1" algn="just" eaLnBrk="1" hangingPunct="1"/>
            <a:r>
              <a:rPr lang="en-US" altLang="en-US" sz="2000">
                <a:solidFill>
                  <a:srgbClr val="0000CC"/>
                </a:solidFill>
                <a:latin typeface="Comic Sans MS" panose="030F0702030302020204" pitchFamily="66" charset="0"/>
              </a:rPr>
              <a:t>First Normal Form (1NF)</a:t>
            </a:r>
          </a:p>
          <a:p>
            <a:pPr lvl="1" algn="just" eaLnBrk="1" hangingPunct="1"/>
            <a:r>
              <a:rPr lang="en-US" altLang="en-US" sz="2000">
                <a:solidFill>
                  <a:srgbClr val="0000CC"/>
                </a:solidFill>
                <a:latin typeface="Comic Sans MS" panose="030F0702030302020204" pitchFamily="66" charset="0"/>
              </a:rPr>
              <a:t>Second Normal Form (2NF)</a:t>
            </a:r>
          </a:p>
          <a:p>
            <a:pPr lvl="1" algn="just" eaLnBrk="1" hangingPunct="1"/>
            <a:r>
              <a:rPr lang="en-US" altLang="en-US" sz="2000">
                <a:solidFill>
                  <a:srgbClr val="0000CC"/>
                </a:solidFill>
                <a:latin typeface="Comic Sans MS" panose="030F0702030302020204" pitchFamily="66" charset="0"/>
              </a:rPr>
              <a:t>Third Normal Form (3NF)</a:t>
            </a:r>
          </a:p>
          <a:p>
            <a:pPr lvl="1" algn="just" eaLnBrk="1" hangingPunct="1"/>
            <a:r>
              <a:rPr lang="en-US" altLang="en-US" sz="2000">
                <a:solidFill>
                  <a:srgbClr val="0000CC"/>
                </a:solidFill>
                <a:latin typeface="Comic Sans MS" panose="030F0702030302020204" pitchFamily="66" charset="0"/>
              </a:rPr>
              <a:t>Boyce-Codd Normal Form (BCNF)</a:t>
            </a:r>
          </a:p>
          <a:p>
            <a:pPr lvl="1" algn="just" eaLnBrk="1" hangingPunct="1"/>
            <a:r>
              <a:rPr lang="en-US" altLang="en-US" sz="2000">
                <a:solidFill>
                  <a:srgbClr val="0000CC"/>
                </a:solidFill>
                <a:latin typeface="Comic Sans MS" panose="030F0702030302020204" pitchFamily="66" charset="0"/>
              </a:rPr>
              <a:t>Fourth Normal Form (4NF)</a:t>
            </a:r>
          </a:p>
          <a:p>
            <a:pPr lvl="1" algn="just" eaLnBrk="1" hangingPunct="1"/>
            <a:r>
              <a:rPr lang="en-US" altLang="en-US" sz="2000">
                <a:solidFill>
                  <a:srgbClr val="0000CC"/>
                </a:solidFill>
                <a:latin typeface="Comic Sans MS" panose="030F0702030302020204" pitchFamily="66" charset="0"/>
              </a:rPr>
              <a:t>Fifth Normal Form (5NF)</a:t>
            </a:r>
          </a:p>
          <a:p>
            <a:pPr lvl="1" algn="just" eaLnBrk="1" hangingPunct="1"/>
            <a:r>
              <a:rPr lang="en-US" altLang="en-US" sz="2000">
                <a:solidFill>
                  <a:srgbClr val="0000CC"/>
                </a:solidFill>
                <a:latin typeface="Comic Sans MS" panose="030F0702030302020204" pitchFamily="66" charset="0"/>
              </a:rPr>
              <a:t>Domain Key Normal Form (DKNF)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6">
                                            <p:txEl>
                                              <p:pRg st="0" end="0"/>
                                            </p:txEl>
                                          </p:spTgt>
                                        </p:tgtEl>
                                        <p:attrNameLst>
                                          <p:attrName>style.visibility</p:attrName>
                                        </p:attrNameLst>
                                      </p:cBhvr>
                                      <p:to>
                                        <p:strVal val="visible"/>
                                      </p:to>
                                    </p:set>
                                    <p:anim calcmode="lin" valueType="num">
                                      <p:cBhvr additive="base">
                                        <p:cTn id="7" dur="500" fill="hold"/>
                                        <p:tgtEl>
                                          <p:spTgt spid="1126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9">
                                            <p:bg/>
                                          </p:spTgt>
                                        </p:tgtEl>
                                        <p:attrNameLst>
                                          <p:attrName>style.visibility</p:attrName>
                                        </p:attrNameLst>
                                      </p:cBhvr>
                                      <p:to>
                                        <p:strVal val="visible"/>
                                      </p:to>
                                    </p:set>
                                    <p:anim calcmode="lin" valueType="num">
                                      <p:cBhvr additive="base">
                                        <p:cTn id="13" dur="500" fill="hold"/>
                                        <p:tgtEl>
                                          <p:spTgt spid="11269">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9">
                                            <p:bg/>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1269">
                                            <p:txEl>
                                              <p:pRg st="0" end="0"/>
                                            </p:txEl>
                                          </p:spTgt>
                                        </p:tgtEl>
                                        <p:attrNameLst>
                                          <p:attrName>style.visibility</p:attrName>
                                        </p:attrNameLst>
                                      </p:cBhvr>
                                      <p:to>
                                        <p:strVal val="visible"/>
                                      </p:to>
                                    </p:set>
                                    <p:anim calcmode="lin" valueType="num">
                                      <p:cBhvr additive="base">
                                        <p:cTn id="17" dur="500" fill="hold"/>
                                        <p:tgtEl>
                                          <p:spTgt spid="11269">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1269">
                                            <p:txEl>
                                              <p:pRg st="0" end="0"/>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1268">
                                            <p:bg/>
                                          </p:spTgt>
                                        </p:tgtEl>
                                        <p:attrNameLst>
                                          <p:attrName>style.visibility</p:attrName>
                                        </p:attrNameLst>
                                      </p:cBhvr>
                                      <p:to>
                                        <p:strVal val="visible"/>
                                      </p:to>
                                    </p:set>
                                    <p:anim calcmode="lin" valueType="num">
                                      <p:cBhvr additive="base">
                                        <p:cTn id="21" dur="500" fill="hold"/>
                                        <p:tgtEl>
                                          <p:spTgt spid="11268">
                                            <p:bg/>
                                          </p:spTgt>
                                        </p:tgtEl>
                                        <p:attrNameLst>
                                          <p:attrName>ppt_x</p:attrName>
                                        </p:attrNameLst>
                                      </p:cBhvr>
                                      <p:tavLst>
                                        <p:tav tm="0">
                                          <p:val>
                                            <p:strVal val="#ppt_x"/>
                                          </p:val>
                                        </p:tav>
                                        <p:tav tm="100000">
                                          <p:val>
                                            <p:strVal val="#ppt_x"/>
                                          </p:val>
                                        </p:tav>
                                      </p:tavLst>
                                    </p:anim>
                                    <p:anim calcmode="lin" valueType="num">
                                      <p:cBhvr additive="base">
                                        <p:cTn id="22" dur="500" fill="hold"/>
                                        <p:tgtEl>
                                          <p:spTgt spid="11268">
                                            <p:bg/>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1268">
                                            <p:txEl>
                                              <p:pRg st="0" end="0"/>
                                            </p:txEl>
                                          </p:spTgt>
                                        </p:tgtEl>
                                        <p:attrNameLst>
                                          <p:attrName>style.visibility</p:attrName>
                                        </p:attrNameLst>
                                      </p:cBhvr>
                                      <p:to>
                                        <p:strVal val="visible"/>
                                      </p:to>
                                    </p:set>
                                    <p:anim calcmode="lin" valueType="num">
                                      <p:cBhvr additive="base">
                                        <p:cTn id="25" dur="500" fill="hold"/>
                                        <p:tgtEl>
                                          <p:spTgt spid="1126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8">
                                            <p:txEl>
                                              <p:pRg st="0" end="0"/>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8">
                                            <p:txEl>
                                              <p:pRg st="0" end="0"/>
                                            </p:txEl>
                                          </p:spTgt>
                                        </p:tgtEl>
                                        <p:attrNameLst>
                                          <p:attrName>style.visibility</p:attrName>
                                        </p:attrNameLst>
                                      </p:cBhvr>
                                      <p:to>
                                        <p:strVal val="visible"/>
                                      </p:to>
                                    </p:set>
                                    <p:anim calcmode="lin" valueType="num">
                                      <p:cBhvr additive="base">
                                        <p:cTn id="29"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
                                            <p:txEl>
                                              <p:pRg st="0" end="0"/>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8">
                                            <p:txEl>
                                              <p:pRg st="1" end="1"/>
                                            </p:txEl>
                                          </p:spTgt>
                                        </p:tgtEl>
                                        <p:attrNameLst>
                                          <p:attrName>style.visibility</p:attrName>
                                        </p:attrNameLst>
                                      </p:cBhvr>
                                      <p:to>
                                        <p:strVal val="visible"/>
                                      </p:to>
                                    </p:set>
                                    <p:anim calcmode="lin" valueType="num">
                                      <p:cBhvr additive="base">
                                        <p:cTn id="33"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8">
                                            <p:txEl>
                                              <p:pRg st="1" end="1"/>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8">
                                            <p:txEl>
                                              <p:pRg st="2" end="2"/>
                                            </p:txEl>
                                          </p:spTgt>
                                        </p:tgtEl>
                                        <p:attrNameLst>
                                          <p:attrName>style.visibility</p:attrName>
                                        </p:attrNameLst>
                                      </p:cBhvr>
                                      <p:to>
                                        <p:strVal val="visible"/>
                                      </p:to>
                                    </p:set>
                                    <p:anim calcmode="lin" valueType="num">
                                      <p:cBhvr additive="base">
                                        <p:cTn id="3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2" end="2"/>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8">
                                            <p:txEl>
                                              <p:pRg st="3" end="3"/>
                                            </p:txEl>
                                          </p:spTgt>
                                        </p:tgtEl>
                                        <p:attrNameLst>
                                          <p:attrName>style.visibility</p:attrName>
                                        </p:attrNameLst>
                                      </p:cBhvr>
                                      <p:to>
                                        <p:strVal val="visible"/>
                                      </p:to>
                                    </p:set>
                                    <p:anim calcmode="lin" valueType="num">
                                      <p:cBhvr additive="base">
                                        <p:cTn id="41"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8">
                                            <p:txEl>
                                              <p:pRg st="3" end="3"/>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8">
                                            <p:txEl>
                                              <p:pRg st="4" end="4"/>
                                            </p:txEl>
                                          </p:spTgt>
                                        </p:tgtEl>
                                        <p:attrNameLst>
                                          <p:attrName>style.visibility</p:attrName>
                                        </p:attrNameLst>
                                      </p:cBhvr>
                                      <p:to>
                                        <p:strVal val="visible"/>
                                      </p:to>
                                    </p:set>
                                    <p:anim calcmode="lin" valueType="num">
                                      <p:cBhvr additive="base">
                                        <p:cTn id="45"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8">
                                            <p:txEl>
                                              <p:pRg st="4" end="4"/>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8">
                                            <p:txEl>
                                              <p:pRg st="5" end="5"/>
                                            </p:txEl>
                                          </p:spTgt>
                                        </p:tgtEl>
                                        <p:attrNameLst>
                                          <p:attrName>style.visibility</p:attrName>
                                        </p:attrNameLst>
                                      </p:cBhvr>
                                      <p:to>
                                        <p:strVal val="visible"/>
                                      </p:to>
                                    </p:set>
                                    <p:anim calcmode="lin" valueType="num">
                                      <p:cBhvr additive="base">
                                        <p:cTn id="49"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
                                            <p:txEl>
                                              <p:pRg st="5" end="5"/>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8">
                                            <p:txEl>
                                              <p:pRg st="6" end="6"/>
                                            </p:txEl>
                                          </p:spTgt>
                                        </p:tgtEl>
                                        <p:attrNameLst>
                                          <p:attrName>style.visibility</p:attrName>
                                        </p:attrNameLst>
                                      </p:cBhvr>
                                      <p:to>
                                        <p:strVal val="visible"/>
                                      </p:to>
                                    </p:set>
                                    <p:anim calcmode="lin" valueType="num">
                                      <p:cBhvr additive="base">
                                        <p:cTn id="53"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8">
                                            <p:txEl>
                                              <p:pRg st="6" end="6"/>
                                            </p:tx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8">
                                            <p:txEl>
                                              <p:pRg st="7" end="7"/>
                                            </p:txEl>
                                          </p:spTgt>
                                        </p:tgtEl>
                                        <p:attrNameLst>
                                          <p:attrName>style.visibility</p:attrName>
                                        </p:attrNameLst>
                                      </p:cBhvr>
                                      <p:to>
                                        <p:strVal val="visible"/>
                                      </p:to>
                                    </p:set>
                                    <p:anim calcmode="lin" valueType="num">
                                      <p:cBhvr additive="base">
                                        <p:cTn id="57" dur="500" fill="hold"/>
                                        <p:tgtEl>
                                          <p:spTgt spid="8">
                                            <p:txEl>
                                              <p:pRg st="7" end="7"/>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8">
                                            <p:txEl>
                                              <p:pRg st="7" end="7"/>
                                            </p:txEl>
                                          </p:spTgt>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1271">
                                            <p:bg/>
                                          </p:spTgt>
                                        </p:tgtEl>
                                        <p:attrNameLst>
                                          <p:attrName>style.visibility</p:attrName>
                                        </p:attrNameLst>
                                      </p:cBhvr>
                                      <p:to>
                                        <p:strVal val="visible"/>
                                      </p:to>
                                    </p:set>
                                    <p:anim calcmode="lin" valueType="num">
                                      <p:cBhvr additive="base">
                                        <p:cTn id="61" dur="500" fill="hold"/>
                                        <p:tgtEl>
                                          <p:spTgt spid="11271">
                                            <p:bg/>
                                          </p:spTgt>
                                        </p:tgtEl>
                                        <p:attrNameLst>
                                          <p:attrName>ppt_x</p:attrName>
                                        </p:attrNameLst>
                                      </p:cBhvr>
                                      <p:tavLst>
                                        <p:tav tm="0">
                                          <p:val>
                                            <p:strVal val="#ppt_x"/>
                                          </p:val>
                                        </p:tav>
                                        <p:tav tm="100000">
                                          <p:val>
                                            <p:strVal val="#ppt_x"/>
                                          </p:val>
                                        </p:tav>
                                      </p:tavLst>
                                    </p:anim>
                                    <p:anim calcmode="lin" valueType="num">
                                      <p:cBhvr additive="base">
                                        <p:cTn id="62" dur="500" fill="hold"/>
                                        <p:tgtEl>
                                          <p:spTgt spid="11271">
                                            <p:bg/>
                                          </p:spTgt>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1271">
                                            <p:txEl>
                                              <p:pRg st="0" end="0"/>
                                            </p:txEl>
                                          </p:spTgt>
                                        </p:tgtEl>
                                        <p:attrNameLst>
                                          <p:attrName>style.visibility</p:attrName>
                                        </p:attrNameLst>
                                      </p:cBhvr>
                                      <p:to>
                                        <p:strVal val="visible"/>
                                      </p:to>
                                    </p:set>
                                    <p:anim calcmode="lin" valueType="num">
                                      <p:cBhvr additive="base">
                                        <p:cTn id="65" dur="500" fill="hold"/>
                                        <p:tgtEl>
                                          <p:spTgt spid="11271">
                                            <p:txEl>
                                              <p:pRg st="0" end="0"/>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112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11974">
                                            <p:bg/>
                                          </p:spTgt>
                                        </p:tgtEl>
                                        <p:attrNameLst>
                                          <p:attrName>style.visibility</p:attrName>
                                        </p:attrNameLst>
                                      </p:cBhvr>
                                      <p:to>
                                        <p:strVal val="visible"/>
                                      </p:to>
                                    </p:set>
                                    <p:anim calcmode="lin" valueType="num">
                                      <p:cBhvr additive="base">
                                        <p:cTn id="71" dur="500" fill="hold"/>
                                        <p:tgtEl>
                                          <p:spTgt spid="211974">
                                            <p:bg/>
                                          </p:spTgt>
                                        </p:tgtEl>
                                        <p:attrNameLst>
                                          <p:attrName>ppt_x</p:attrName>
                                        </p:attrNameLst>
                                      </p:cBhvr>
                                      <p:tavLst>
                                        <p:tav tm="0">
                                          <p:val>
                                            <p:strVal val="#ppt_x"/>
                                          </p:val>
                                        </p:tav>
                                        <p:tav tm="100000">
                                          <p:val>
                                            <p:strVal val="#ppt_x"/>
                                          </p:val>
                                        </p:tav>
                                      </p:tavLst>
                                    </p:anim>
                                    <p:anim calcmode="lin" valueType="num">
                                      <p:cBhvr additive="base">
                                        <p:cTn id="72" dur="500" fill="hold"/>
                                        <p:tgtEl>
                                          <p:spTgt spid="211974">
                                            <p:bg/>
                                          </p:spTgt>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211974">
                                            <p:txEl>
                                              <p:pRg st="0" end="0"/>
                                            </p:txEl>
                                          </p:spTgt>
                                        </p:tgtEl>
                                        <p:attrNameLst>
                                          <p:attrName>style.visibility</p:attrName>
                                        </p:attrNameLst>
                                      </p:cBhvr>
                                      <p:to>
                                        <p:strVal val="visible"/>
                                      </p:to>
                                    </p:set>
                                    <p:anim calcmode="lin" valueType="num">
                                      <p:cBhvr additive="base">
                                        <p:cTn id="75" dur="500" fill="hold"/>
                                        <p:tgtEl>
                                          <p:spTgt spid="211974">
                                            <p:txEl>
                                              <p:pRg st="0" end="0"/>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21197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build="allAtOnce"/>
      <p:bldP spid="11268" grpId="0" build="allAtOnce" animBg="1"/>
      <p:bldP spid="11269" grpId="0" build="allAtOnce" animBg="1"/>
      <p:bldP spid="211974" grpId="0" build="allAtOnce" animBg="1"/>
      <p:bldP spid="11271" grpId="0" build="allAtOnce" animBg="1"/>
      <p:bldP spid="8" grpId="0"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D57703EA-CE3E-4295-B153-E6582BB2A6E8}"/>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Levels of Normalization </a:t>
            </a:r>
          </a:p>
        </p:txBody>
      </p:sp>
      <p:sp>
        <p:nvSpPr>
          <p:cNvPr id="268294" name="Text Box 6">
            <a:extLst>
              <a:ext uri="{FF2B5EF4-FFF2-40B4-BE49-F238E27FC236}">
                <a16:creationId xmlns:a16="http://schemas.microsoft.com/office/drawing/2014/main" id="{18E2E5F7-A575-48F1-8BEE-285555C8BAE0}"/>
              </a:ext>
            </a:extLst>
          </p:cNvPr>
          <p:cNvSpPr txBox="1">
            <a:spLocks noChangeArrowheads="1"/>
          </p:cNvSpPr>
          <p:nvPr/>
        </p:nvSpPr>
        <p:spPr bwMode="auto">
          <a:xfrm>
            <a:off x="609600" y="5654675"/>
            <a:ext cx="8001000" cy="457200"/>
          </a:xfrm>
          <a:prstGeom prst="rect">
            <a:avLst/>
          </a:prstGeom>
          <a:solidFill>
            <a:srgbClr val="00B0F0"/>
          </a:solidFill>
          <a:ln w="12700">
            <a:noFill/>
            <a:miter lim="800000"/>
            <a:headEnd type="none" w="sm" len="sm"/>
            <a:tailEnd type="none" w="sm" len="sm"/>
          </a:ln>
          <a:effectLst>
            <a:outerShdw dist="107763" dir="2700000" algn="ctr" rotWithShape="0">
              <a:schemeClr val="bg2"/>
            </a:outerShdw>
          </a:effectLst>
        </p:spPr>
        <p:txBody>
          <a:bodyPr>
            <a:spAutoFit/>
          </a:bodyPr>
          <a:lstStyle/>
          <a:p>
            <a:pPr algn="ctr" eaLnBrk="0" hangingPunct="0">
              <a:spcBef>
                <a:spcPct val="0"/>
              </a:spcBef>
              <a:defRPr/>
            </a:pPr>
            <a:r>
              <a:rPr lang="en-US" dirty="0">
                <a:solidFill>
                  <a:srgbClr val="000066"/>
                </a:solidFill>
                <a:latin typeface="Times New Roman" pitchFamily="18" charset="0"/>
              </a:rPr>
              <a:t>Each higher level is a subset of the lower level </a:t>
            </a:r>
          </a:p>
        </p:txBody>
      </p:sp>
      <p:grpSp>
        <p:nvGrpSpPr>
          <p:cNvPr id="2" name="Group 22">
            <a:extLst>
              <a:ext uri="{FF2B5EF4-FFF2-40B4-BE49-F238E27FC236}">
                <a16:creationId xmlns:a16="http://schemas.microsoft.com/office/drawing/2014/main" id="{7DA3ECA2-7198-48DC-89F9-721710BB83AE}"/>
              </a:ext>
            </a:extLst>
          </p:cNvPr>
          <p:cNvGrpSpPr>
            <a:grpSpLocks/>
          </p:cNvGrpSpPr>
          <p:nvPr/>
        </p:nvGrpSpPr>
        <p:grpSpPr bwMode="auto">
          <a:xfrm>
            <a:off x="2286000" y="1447800"/>
            <a:ext cx="4343400" cy="4114800"/>
            <a:chOff x="1440" y="912"/>
            <a:chExt cx="2736" cy="2592"/>
          </a:xfrm>
        </p:grpSpPr>
        <p:grpSp>
          <p:nvGrpSpPr>
            <p:cNvPr id="12293" name="Group 10">
              <a:extLst>
                <a:ext uri="{FF2B5EF4-FFF2-40B4-BE49-F238E27FC236}">
                  <a16:creationId xmlns:a16="http://schemas.microsoft.com/office/drawing/2014/main" id="{C9809958-5F7D-4ED0-B475-2E6496F76B56}"/>
                </a:ext>
              </a:extLst>
            </p:cNvPr>
            <p:cNvGrpSpPr>
              <a:grpSpLocks/>
            </p:cNvGrpSpPr>
            <p:nvPr/>
          </p:nvGrpSpPr>
          <p:grpSpPr bwMode="auto">
            <a:xfrm>
              <a:off x="1440" y="912"/>
              <a:ext cx="2736" cy="2592"/>
              <a:chOff x="1632" y="1056"/>
              <a:chExt cx="2496" cy="2304"/>
            </a:xfrm>
          </p:grpSpPr>
          <p:sp>
            <p:nvSpPr>
              <p:cNvPr id="12299" name="Oval 11">
                <a:extLst>
                  <a:ext uri="{FF2B5EF4-FFF2-40B4-BE49-F238E27FC236}">
                    <a16:creationId xmlns:a16="http://schemas.microsoft.com/office/drawing/2014/main" id="{9C9462E9-6574-4E9B-AD4D-83839AB747E8}"/>
                  </a:ext>
                </a:extLst>
              </p:cNvPr>
              <p:cNvSpPr>
                <a:spLocks noChangeArrowheads="1"/>
              </p:cNvSpPr>
              <p:nvPr/>
            </p:nvSpPr>
            <p:spPr bwMode="auto">
              <a:xfrm>
                <a:off x="2736" y="2112"/>
                <a:ext cx="336" cy="24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1800">
                    <a:solidFill>
                      <a:schemeClr val="accent2"/>
                    </a:solidFill>
                    <a:latin typeface="Times New Roman" panose="02020603050405020304" pitchFamily="18" charset="0"/>
                  </a:rPr>
                  <a:t>DKNF</a:t>
                </a:r>
              </a:p>
            </p:txBody>
          </p:sp>
          <p:sp>
            <p:nvSpPr>
              <p:cNvPr id="12300" name="Oval 12">
                <a:extLst>
                  <a:ext uri="{FF2B5EF4-FFF2-40B4-BE49-F238E27FC236}">
                    <a16:creationId xmlns:a16="http://schemas.microsoft.com/office/drawing/2014/main" id="{78273FBD-3BA7-4ADB-AA5A-647DAC35283A}"/>
                  </a:ext>
                </a:extLst>
              </p:cNvPr>
              <p:cNvSpPr>
                <a:spLocks noChangeArrowheads="1"/>
              </p:cNvSpPr>
              <p:nvPr/>
            </p:nvSpPr>
            <p:spPr bwMode="auto">
              <a:xfrm>
                <a:off x="2544" y="1920"/>
                <a:ext cx="720" cy="624"/>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endParaRPr lang="en-US" altLang="en-US" sz="1800" b="0">
                  <a:solidFill>
                    <a:schemeClr val="tx1"/>
                  </a:solidFill>
                  <a:latin typeface="Times New Roman" panose="02020603050405020304" pitchFamily="18" charset="0"/>
                </a:endParaRPr>
              </a:p>
            </p:txBody>
          </p:sp>
          <p:sp>
            <p:nvSpPr>
              <p:cNvPr id="12301" name="Oval 13">
                <a:extLst>
                  <a:ext uri="{FF2B5EF4-FFF2-40B4-BE49-F238E27FC236}">
                    <a16:creationId xmlns:a16="http://schemas.microsoft.com/office/drawing/2014/main" id="{1BD82851-23C1-4D2F-84E6-9DE85CBDC649}"/>
                  </a:ext>
                </a:extLst>
              </p:cNvPr>
              <p:cNvSpPr>
                <a:spLocks noChangeArrowheads="1"/>
              </p:cNvSpPr>
              <p:nvPr/>
            </p:nvSpPr>
            <p:spPr bwMode="auto">
              <a:xfrm>
                <a:off x="2304" y="1680"/>
                <a:ext cx="1200" cy="1104"/>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endParaRPr lang="en-US" altLang="en-US" sz="1800" b="0">
                  <a:solidFill>
                    <a:schemeClr val="tx1"/>
                  </a:solidFill>
                  <a:latin typeface="Times New Roman" panose="02020603050405020304" pitchFamily="18" charset="0"/>
                </a:endParaRPr>
              </a:p>
              <a:p>
                <a:pPr algn="ctr" eaLnBrk="1" hangingPunct="1">
                  <a:spcBef>
                    <a:spcPct val="0"/>
                  </a:spcBef>
                </a:pPr>
                <a:endParaRPr lang="en-US" altLang="en-US" sz="1800" b="0">
                  <a:solidFill>
                    <a:schemeClr val="tx1"/>
                  </a:solidFill>
                  <a:latin typeface="Times New Roman" panose="02020603050405020304" pitchFamily="18" charset="0"/>
                </a:endParaRPr>
              </a:p>
            </p:txBody>
          </p:sp>
          <p:sp>
            <p:nvSpPr>
              <p:cNvPr id="12302" name="Oval 14">
                <a:extLst>
                  <a:ext uri="{FF2B5EF4-FFF2-40B4-BE49-F238E27FC236}">
                    <a16:creationId xmlns:a16="http://schemas.microsoft.com/office/drawing/2014/main" id="{1B2CD4C4-4E08-49A4-84C2-176EF3C22EDE}"/>
                  </a:ext>
                </a:extLst>
              </p:cNvPr>
              <p:cNvSpPr>
                <a:spLocks noChangeArrowheads="1"/>
              </p:cNvSpPr>
              <p:nvPr/>
            </p:nvSpPr>
            <p:spPr bwMode="auto">
              <a:xfrm>
                <a:off x="2064" y="1488"/>
                <a:ext cx="1680" cy="148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endParaRPr lang="en-US" altLang="en-US" sz="1800" b="0">
                  <a:solidFill>
                    <a:schemeClr val="tx1"/>
                  </a:solidFill>
                  <a:latin typeface="Times New Roman" panose="02020603050405020304" pitchFamily="18" charset="0"/>
                </a:endParaRPr>
              </a:p>
              <a:p>
                <a:pPr algn="ctr" eaLnBrk="1" hangingPunct="1">
                  <a:spcBef>
                    <a:spcPct val="0"/>
                  </a:spcBef>
                </a:pPr>
                <a:endParaRPr lang="en-US" altLang="en-US" sz="1800" b="0">
                  <a:solidFill>
                    <a:schemeClr val="tx1"/>
                  </a:solidFill>
                  <a:latin typeface="Times New Roman" panose="02020603050405020304" pitchFamily="18" charset="0"/>
                </a:endParaRPr>
              </a:p>
              <a:p>
                <a:pPr algn="ctr" eaLnBrk="1" hangingPunct="1">
                  <a:spcBef>
                    <a:spcPct val="0"/>
                  </a:spcBef>
                </a:pPr>
                <a:endParaRPr lang="en-US" altLang="en-US" sz="1800" b="0">
                  <a:solidFill>
                    <a:schemeClr val="tx1"/>
                  </a:solidFill>
                  <a:latin typeface="Times New Roman" panose="02020603050405020304" pitchFamily="18" charset="0"/>
                </a:endParaRPr>
              </a:p>
            </p:txBody>
          </p:sp>
          <p:sp>
            <p:nvSpPr>
              <p:cNvPr id="12303" name="Oval 15">
                <a:extLst>
                  <a:ext uri="{FF2B5EF4-FFF2-40B4-BE49-F238E27FC236}">
                    <a16:creationId xmlns:a16="http://schemas.microsoft.com/office/drawing/2014/main" id="{A3FE874C-BD40-461A-9B85-642365D1167C}"/>
                  </a:ext>
                </a:extLst>
              </p:cNvPr>
              <p:cNvSpPr>
                <a:spLocks noChangeArrowheads="1"/>
              </p:cNvSpPr>
              <p:nvPr/>
            </p:nvSpPr>
            <p:spPr bwMode="auto">
              <a:xfrm>
                <a:off x="1824" y="1296"/>
                <a:ext cx="2112" cy="1872"/>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endParaRPr lang="en-US" altLang="en-US"/>
              </a:p>
            </p:txBody>
          </p:sp>
          <p:sp>
            <p:nvSpPr>
              <p:cNvPr id="12304" name="Oval 16">
                <a:extLst>
                  <a:ext uri="{FF2B5EF4-FFF2-40B4-BE49-F238E27FC236}">
                    <a16:creationId xmlns:a16="http://schemas.microsoft.com/office/drawing/2014/main" id="{6A56A337-D69E-46D4-84B9-21A41005C6B9}"/>
                  </a:ext>
                </a:extLst>
              </p:cNvPr>
              <p:cNvSpPr>
                <a:spLocks noChangeArrowheads="1"/>
              </p:cNvSpPr>
              <p:nvPr/>
            </p:nvSpPr>
            <p:spPr bwMode="auto">
              <a:xfrm>
                <a:off x="1632" y="1056"/>
                <a:ext cx="2496" cy="2304"/>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b" anchorCtr="1"/>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endParaRPr lang="en-US" altLang="en-US" sz="1800" b="0">
                  <a:solidFill>
                    <a:schemeClr val="tx1"/>
                  </a:solidFill>
                  <a:latin typeface="Times New Roman" panose="02020603050405020304" pitchFamily="18" charset="0"/>
                </a:endParaRPr>
              </a:p>
              <a:p>
                <a:pPr algn="ctr" eaLnBrk="1" hangingPunct="1">
                  <a:spcBef>
                    <a:spcPct val="0"/>
                  </a:spcBef>
                </a:pPr>
                <a:endParaRPr lang="en-US" altLang="en-US" sz="1800" b="0">
                  <a:solidFill>
                    <a:schemeClr val="tx1"/>
                  </a:solidFill>
                  <a:latin typeface="Times New Roman" panose="02020603050405020304" pitchFamily="18" charset="0"/>
                </a:endParaRPr>
              </a:p>
              <a:p>
                <a:pPr algn="ctr" eaLnBrk="1" hangingPunct="1">
                  <a:spcBef>
                    <a:spcPct val="0"/>
                  </a:spcBef>
                </a:pPr>
                <a:endParaRPr lang="en-US" altLang="en-US" sz="1800" b="0">
                  <a:solidFill>
                    <a:schemeClr val="tx1"/>
                  </a:solidFill>
                  <a:latin typeface="Times New Roman" panose="02020603050405020304" pitchFamily="18" charset="0"/>
                </a:endParaRPr>
              </a:p>
              <a:p>
                <a:pPr algn="ctr" eaLnBrk="1" hangingPunct="1">
                  <a:spcBef>
                    <a:spcPct val="0"/>
                  </a:spcBef>
                </a:pPr>
                <a:endParaRPr lang="en-US" altLang="en-US" sz="1200" b="0">
                  <a:solidFill>
                    <a:schemeClr val="tx1"/>
                  </a:solidFill>
                  <a:latin typeface="Times New Roman" panose="02020603050405020304" pitchFamily="18" charset="0"/>
                </a:endParaRPr>
              </a:p>
            </p:txBody>
          </p:sp>
        </p:grpSp>
        <p:sp>
          <p:nvSpPr>
            <p:cNvPr id="12294" name="Text Box 17">
              <a:extLst>
                <a:ext uri="{FF2B5EF4-FFF2-40B4-BE49-F238E27FC236}">
                  <a16:creationId xmlns:a16="http://schemas.microsoft.com/office/drawing/2014/main" id="{E9161201-E3EE-47C2-8571-251052459BE6}"/>
                </a:ext>
              </a:extLst>
            </p:cNvPr>
            <p:cNvSpPr txBox="1">
              <a:spLocks noChangeArrowheads="1"/>
            </p:cNvSpPr>
            <p:nvPr/>
          </p:nvSpPr>
          <p:spPr bwMode="auto">
            <a:xfrm>
              <a:off x="2585" y="928"/>
              <a:ext cx="47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t>1NF</a:t>
              </a:r>
            </a:p>
          </p:txBody>
        </p:sp>
        <p:sp>
          <p:nvSpPr>
            <p:cNvPr id="12295" name="Text Box 18">
              <a:extLst>
                <a:ext uri="{FF2B5EF4-FFF2-40B4-BE49-F238E27FC236}">
                  <a16:creationId xmlns:a16="http://schemas.microsoft.com/office/drawing/2014/main" id="{28A97148-A267-4D85-B6D6-9A15D74D7E37}"/>
                </a:ext>
              </a:extLst>
            </p:cNvPr>
            <p:cNvSpPr txBox="1">
              <a:spLocks noChangeArrowheads="1"/>
            </p:cNvSpPr>
            <p:nvPr/>
          </p:nvSpPr>
          <p:spPr bwMode="auto">
            <a:xfrm>
              <a:off x="2585" y="1160"/>
              <a:ext cx="47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t>2NF</a:t>
              </a:r>
            </a:p>
          </p:txBody>
        </p:sp>
        <p:sp>
          <p:nvSpPr>
            <p:cNvPr id="12296" name="Text Box 19">
              <a:extLst>
                <a:ext uri="{FF2B5EF4-FFF2-40B4-BE49-F238E27FC236}">
                  <a16:creationId xmlns:a16="http://schemas.microsoft.com/office/drawing/2014/main" id="{C1E1EE24-909F-4904-ACE1-68A41FAE6F63}"/>
                </a:ext>
              </a:extLst>
            </p:cNvPr>
            <p:cNvSpPr txBox="1">
              <a:spLocks noChangeArrowheads="1"/>
            </p:cNvSpPr>
            <p:nvPr/>
          </p:nvSpPr>
          <p:spPr bwMode="auto">
            <a:xfrm>
              <a:off x="2585" y="1376"/>
              <a:ext cx="47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t>3NF</a:t>
              </a:r>
            </a:p>
          </p:txBody>
        </p:sp>
        <p:sp>
          <p:nvSpPr>
            <p:cNvPr id="12297" name="Text Box 20">
              <a:extLst>
                <a:ext uri="{FF2B5EF4-FFF2-40B4-BE49-F238E27FC236}">
                  <a16:creationId xmlns:a16="http://schemas.microsoft.com/office/drawing/2014/main" id="{65F36E07-F07C-48F8-8D90-9923CF48AD37}"/>
                </a:ext>
              </a:extLst>
            </p:cNvPr>
            <p:cNvSpPr txBox="1">
              <a:spLocks noChangeArrowheads="1"/>
            </p:cNvSpPr>
            <p:nvPr/>
          </p:nvSpPr>
          <p:spPr bwMode="auto">
            <a:xfrm>
              <a:off x="2585" y="1640"/>
              <a:ext cx="47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t>4NF</a:t>
              </a:r>
            </a:p>
          </p:txBody>
        </p:sp>
        <p:sp>
          <p:nvSpPr>
            <p:cNvPr id="12298" name="Text Box 21">
              <a:extLst>
                <a:ext uri="{FF2B5EF4-FFF2-40B4-BE49-F238E27FC236}">
                  <a16:creationId xmlns:a16="http://schemas.microsoft.com/office/drawing/2014/main" id="{0629C06D-448A-4C3E-884F-F2795B434153}"/>
                </a:ext>
              </a:extLst>
            </p:cNvPr>
            <p:cNvSpPr txBox="1">
              <a:spLocks noChangeArrowheads="1"/>
            </p:cNvSpPr>
            <p:nvPr/>
          </p:nvSpPr>
          <p:spPr bwMode="auto">
            <a:xfrm>
              <a:off x="2593" y="1872"/>
              <a:ext cx="47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t>5NF</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68294">
                                            <p:bg/>
                                          </p:spTgt>
                                        </p:tgtEl>
                                        <p:attrNameLst>
                                          <p:attrName>style.visibility</p:attrName>
                                        </p:attrNameLst>
                                      </p:cBhvr>
                                      <p:to>
                                        <p:strVal val="visible"/>
                                      </p:to>
                                    </p:set>
                                    <p:anim calcmode="lin" valueType="num">
                                      <p:cBhvr additive="base">
                                        <p:cTn id="13" dur="500" fill="hold"/>
                                        <p:tgtEl>
                                          <p:spTgt spid="268294">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268294">
                                            <p:bg/>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68294">
                                            <p:txEl>
                                              <p:pRg st="0" end="0"/>
                                            </p:txEl>
                                          </p:spTgt>
                                        </p:tgtEl>
                                        <p:attrNameLst>
                                          <p:attrName>style.visibility</p:attrName>
                                        </p:attrNameLst>
                                      </p:cBhvr>
                                      <p:to>
                                        <p:strVal val="visible"/>
                                      </p:to>
                                    </p:set>
                                    <p:anim calcmode="lin" valueType="num">
                                      <p:cBhvr additive="base">
                                        <p:cTn id="17" dur="500" fill="hold"/>
                                        <p:tgtEl>
                                          <p:spTgt spid="268294">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6829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294" grpId="0" build="allAtOnce"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00C79009-11CB-4791-A16F-0D7C895137A8}"/>
              </a:ext>
            </a:extLst>
          </p:cNvPr>
          <p:cNvSpPr>
            <a:spLocks noGrp="1" noChangeArrowheads="1"/>
          </p:cNvSpPr>
          <p:nvPr>
            <p:ph type="body" idx="1"/>
          </p:nvPr>
        </p:nvSpPr>
        <p:spPr>
          <a:xfrm>
            <a:off x="304800" y="990600"/>
            <a:ext cx="8382000" cy="4267200"/>
          </a:xfrm>
        </p:spPr>
        <p:txBody>
          <a:bodyPr/>
          <a:lstStyle/>
          <a:p>
            <a:pPr marL="533400" indent="-533400" algn="just" eaLnBrk="1" hangingPunct="1">
              <a:buFontTx/>
              <a:buNone/>
            </a:pPr>
            <a:r>
              <a:rPr lang="en-US" altLang="en-US" sz="2400">
                <a:solidFill>
                  <a:srgbClr val="0000CC"/>
                </a:solidFill>
                <a:latin typeface="Comic Sans MS" panose="030F0702030302020204" pitchFamily="66" charset="0"/>
                <a:cs typeface="Times New Roman" panose="02020603050405020304" pitchFamily="18" charset="0"/>
              </a:rPr>
              <a:t>Scalable Table can be easily extended</a:t>
            </a:r>
          </a:p>
          <a:p>
            <a:pPr marL="533400" indent="-533400" algn="just" eaLnBrk="1" hangingPunct="1">
              <a:buFontTx/>
              <a:buNone/>
            </a:pPr>
            <a:r>
              <a:rPr lang="en-US" altLang="en-US" sz="2400">
                <a:solidFill>
                  <a:srgbClr val="0000CC"/>
                </a:solidFill>
                <a:latin typeface="Comic Sans MS" panose="030F0702030302020204" pitchFamily="66" charset="0"/>
                <a:cs typeface="Times New Roman" panose="02020603050405020304" pitchFamily="18" charset="0"/>
              </a:rPr>
              <a:t>If the table is not in 1NF then it is considered as a bad design</a:t>
            </a:r>
          </a:p>
          <a:p>
            <a:pPr marL="533400" indent="-533400" algn="just" eaLnBrk="1" hangingPunct="1">
              <a:buFontTx/>
              <a:buNone/>
            </a:pPr>
            <a:r>
              <a:rPr lang="en-US" altLang="en-US" sz="2400">
                <a:solidFill>
                  <a:srgbClr val="0000CC"/>
                </a:solidFill>
                <a:latin typeface="Comic Sans MS" panose="030F0702030302020204" pitchFamily="66" charset="0"/>
                <a:cs typeface="Times New Roman" panose="02020603050405020304" pitchFamily="18" charset="0"/>
              </a:rPr>
              <a:t>1NF is basic requirement for DB design</a:t>
            </a:r>
          </a:p>
          <a:p>
            <a:pPr marL="533400" indent="-533400" algn="just" eaLnBrk="1" hangingPunct="1">
              <a:buFontTx/>
              <a:buNone/>
            </a:pPr>
            <a:r>
              <a:rPr lang="en-US" altLang="en-US" sz="2400">
                <a:solidFill>
                  <a:srgbClr val="0000CC"/>
                </a:solidFill>
                <a:latin typeface="Comic Sans MS" panose="030F0702030302020204" pitchFamily="66" charset="0"/>
                <a:cs typeface="Times New Roman" panose="02020603050405020304" pitchFamily="18" charset="0"/>
              </a:rPr>
              <a:t>1NF step you to 2NF and 3NF</a:t>
            </a:r>
          </a:p>
        </p:txBody>
      </p:sp>
      <p:sp>
        <p:nvSpPr>
          <p:cNvPr id="13315" name="Rectangle 3">
            <a:extLst>
              <a:ext uri="{FF2B5EF4-FFF2-40B4-BE49-F238E27FC236}">
                <a16:creationId xmlns:a16="http://schemas.microsoft.com/office/drawing/2014/main" id="{D0B5E8E4-7529-4BBF-AB5C-3B1DDC214CC7}"/>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First Normal Form  (1NF) </a:t>
            </a:r>
          </a:p>
        </p:txBody>
      </p:sp>
      <p:graphicFrame>
        <p:nvGraphicFramePr>
          <p:cNvPr id="6" name="Table 5">
            <a:extLst>
              <a:ext uri="{FF2B5EF4-FFF2-40B4-BE49-F238E27FC236}">
                <a16:creationId xmlns:a16="http://schemas.microsoft.com/office/drawing/2014/main" id="{AFEBDBA7-5CDE-4FD1-91A5-9C7D2256D1A6}"/>
              </a:ext>
            </a:extLst>
          </p:cNvPr>
          <p:cNvGraphicFramePr>
            <a:graphicFrameLocks noGrp="1"/>
          </p:cNvGraphicFramePr>
          <p:nvPr/>
        </p:nvGraphicFramePr>
        <p:xfrm>
          <a:off x="6248400" y="2438400"/>
          <a:ext cx="1219200" cy="1876425"/>
        </p:xfrm>
        <a:graphic>
          <a:graphicData uri="http://schemas.openxmlformats.org/drawingml/2006/table">
            <a:tbl>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tblGrid>
              <a:tr h="190500">
                <a:tc>
                  <a:txBody>
                    <a:bodyPr/>
                    <a:lstStyle/>
                    <a:p>
                      <a:pPr algn="ctr" fontAlgn="b"/>
                      <a:r>
                        <a:rPr lang="en-US" sz="2400" b="0" i="0" u="none" strike="noStrike" dirty="0">
                          <a:solidFill>
                            <a:schemeClr val="bg1"/>
                          </a:solidFill>
                          <a:latin typeface="Calibri"/>
                        </a:rPr>
                        <a:t>RN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0" i="0" u="none" strike="noStrike" dirty="0" err="1">
                          <a:solidFill>
                            <a:schemeClr val="bg1"/>
                          </a:solidFill>
                          <a:latin typeface="Calibri"/>
                        </a:rPr>
                        <a:t>Cou</a:t>
                      </a:r>
                      <a:endParaRPr lang="en-US" sz="24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400" b="0" i="0" u="none" strike="noStrike" dirty="0">
                          <a:solidFill>
                            <a:srgbClr val="0000CC"/>
                          </a:solidFill>
                          <a:latin typeface="Calibri"/>
                        </a:rPr>
                        <a: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Calibri"/>
                        </a:rPr>
                        <a:t>X,Y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400" b="0" i="0" u="none" strike="noStrike">
                          <a:solidFill>
                            <a:srgbClr val="0000CC"/>
                          </a:solidFill>
                          <a:latin typeface="Calibri"/>
                        </a:rPr>
                        <a:t>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400" b="0" i="0" u="none" strike="noStrike">
                          <a:solidFill>
                            <a:srgbClr val="0000CC"/>
                          </a:solidFill>
                          <a:latin typeface="Calibri"/>
                        </a:rPr>
                        <a:t>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Calibri"/>
                        </a:rPr>
                        <a:t>X,Z</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400" b="0" i="0" u="none" strike="noStrike">
                          <a:solidFill>
                            <a:srgbClr val="0000CC"/>
                          </a:solidFill>
                          <a:latin typeface="Calibri"/>
                        </a:rPr>
                        <a:t>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Z</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7" name="Table 6">
            <a:extLst>
              <a:ext uri="{FF2B5EF4-FFF2-40B4-BE49-F238E27FC236}">
                <a16:creationId xmlns:a16="http://schemas.microsoft.com/office/drawing/2014/main" id="{43D20F3E-F85B-4959-B1CD-57680018B65C}"/>
              </a:ext>
            </a:extLst>
          </p:cNvPr>
          <p:cNvGraphicFramePr>
            <a:graphicFrameLocks noGrp="1"/>
          </p:cNvGraphicFramePr>
          <p:nvPr/>
        </p:nvGraphicFramePr>
        <p:xfrm>
          <a:off x="7620000" y="2438400"/>
          <a:ext cx="1219200" cy="1876425"/>
        </p:xfrm>
        <a:graphic>
          <a:graphicData uri="http://schemas.openxmlformats.org/drawingml/2006/table">
            <a:tbl>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tblGrid>
              <a:tr h="190500">
                <a:tc>
                  <a:txBody>
                    <a:bodyPr/>
                    <a:lstStyle/>
                    <a:p>
                      <a:pPr algn="ctr" fontAlgn="b"/>
                      <a:r>
                        <a:rPr lang="en-US" sz="2400" b="0" i="0" u="none" strike="noStrike" dirty="0">
                          <a:solidFill>
                            <a:schemeClr val="bg1"/>
                          </a:solidFill>
                          <a:latin typeface="Calibri"/>
                        </a:rPr>
                        <a:t>RN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0" i="0" u="none" strike="noStrike" dirty="0">
                          <a:solidFill>
                            <a:schemeClr val="bg1"/>
                          </a:solidFill>
                          <a:latin typeface="Calibri"/>
                        </a:rPr>
                        <a:t>Nam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4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400" b="0" i="0" u="none" strike="noStrike" dirty="0">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400" b="0" i="0" u="none" strike="noStrike" dirty="0">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400" b="0" i="0" u="none" strike="noStrike" dirty="0">
                          <a:solidFill>
                            <a:srgbClr val="FF0000"/>
                          </a:solidFill>
                          <a:latin typeface="Calibri"/>
                        </a:rPr>
                        <a:t>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Z</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8" name="Table 7">
            <a:extLst>
              <a:ext uri="{FF2B5EF4-FFF2-40B4-BE49-F238E27FC236}">
                <a16:creationId xmlns:a16="http://schemas.microsoft.com/office/drawing/2014/main" id="{BA1F15E8-E9DD-4E35-B83F-D73FF0E1D8ED}"/>
              </a:ext>
            </a:extLst>
          </p:cNvPr>
          <p:cNvGraphicFramePr>
            <a:graphicFrameLocks noGrp="1"/>
          </p:cNvGraphicFramePr>
          <p:nvPr/>
        </p:nvGraphicFramePr>
        <p:xfrm>
          <a:off x="5791200" y="4495800"/>
          <a:ext cx="1905000" cy="1876425"/>
        </p:xfrm>
        <a:graphic>
          <a:graphicData uri="http://schemas.openxmlformats.org/drawingml/2006/table">
            <a:tbl>
              <a:tblPr/>
              <a:tblGrid>
                <a:gridCol w="635000">
                  <a:extLst>
                    <a:ext uri="{9D8B030D-6E8A-4147-A177-3AD203B41FA5}">
                      <a16:colId xmlns:a16="http://schemas.microsoft.com/office/drawing/2014/main" val="20000"/>
                    </a:ext>
                  </a:extLst>
                </a:gridCol>
                <a:gridCol w="635000">
                  <a:extLst>
                    <a:ext uri="{9D8B030D-6E8A-4147-A177-3AD203B41FA5}">
                      <a16:colId xmlns:a16="http://schemas.microsoft.com/office/drawing/2014/main" val="20001"/>
                    </a:ext>
                  </a:extLst>
                </a:gridCol>
                <a:gridCol w="635000">
                  <a:extLst>
                    <a:ext uri="{9D8B030D-6E8A-4147-A177-3AD203B41FA5}">
                      <a16:colId xmlns:a16="http://schemas.microsoft.com/office/drawing/2014/main" val="20002"/>
                    </a:ext>
                  </a:extLst>
                </a:gridCol>
              </a:tblGrid>
              <a:tr h="190500">
                <a:tc>
                  <a:txBody>
                    <a:bodyPr/>
                    <a:lstStyle/>
                    <a:p>
                      <a:pPr algn="ctr" fontAlgn="b"/>
                      <a:r>
                        <a:rPr lang="en-US" sz="2400" b="0" i="0" u="none" strike="noStrike" dirty="0">
                          <a:solidFill>
                            <a:schemeClr val="bg1"/>
                          </a:solidFill>
                          <a:latin typeface="Calibri"/>
                        </a:rPr>
                        <a:t>RN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0" i="0" u="none" strike="noStrike" dirty="0">
                          <a:solidFill>
                            <a:schemeClr val="bg1"/>
                          </a:solidFill>
                          <a:latin typeface="Calibri"/>
                        </a:rPr>
                        <a:t>Nam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0" i="0" u="none" strike="noStrike" dirty="0">
                          <a:solidFill>
                            <a:schemeClr val="bg1"/>
                          </a:solidFill>
                          <a:latin typeface="Calibri"/>
                        </a:rPr>
                        <a:t>Nam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4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400" b="0" i="0" u="none" strike="noStrike" dirty="0">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400" b="0" i="0" u="none" strike="noStrike" dirty="0">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400" b="0" i="0" u="none" strike="noStrike" dirty="0">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Z</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3382" name="Rectangle 8">
            <a:extLst>
              <a:ext uri="{FF2B5EF4-FFF2-40B4-BE49-F238E27FC236}">
                <a16:creationId xmlns:a16="http://schemas.microsoft.com/office/drawing/2014/main" id="{EB19A225-2436-4526-911D-AA36339B4354}"/>
              </a:ext>
            </a:extLst>
          </p:cNvPr>
          <p:cNvSpPr>
            <a:spLocks noChangeArrowheads="1"/>
          </p:cNvSpPr>
          <p:nvPr/>
        </p:nvSpPr>
        <p:spPr bwMode="auto">
          <a:xfrm>
            <a:off x="304800" y="3146425"/>
            <a:ext cx="4572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3400" indent="-533400"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just" eaLnBrk="1" hangingPunct="1"/>
            <a:r>
              <a:rPr lang="en-US" altLang="en-US">
                <a:solidFill>
                  <a:srgbClr val="0000CC"/>
                </a:solidFill>
                <a:latin typeface="Comic Sans MS" panose="030F0702030302020204" pitchFamily="66" charset="0"/>
                <a:cs typeface="Times New Roman" panose="02020603050405020304" pitchFamily="18" charset="0"/>
              </a:rPr>
              <a:t>Four Rules:</a:t>
            </a:r>
          </a:p>
        </p:txBody>
      </p:sp>
      <p:graphicFrame>
        <p:nvGraphicFramePr>
          <p:cNvPr id="10" name="Table 9">
            <a:extLst>
              <a:ext uri="{FF2B5EF4-FFF2-40B4-BE49-F238E27FC236}">
                <a16:creationId xmlns:a16="http://schemas.microsoft.com/office/drawing/2014/main" id="{5A4E1207-A6F2-4447-805F-2CF863B2D2EE}"/>
              </a:ext>
            </a:extLst>
          </p:cNvPr>
          <p:cNvGraphicFramePr>
            <a:graphicFrameLocks noGrp="1"/>
          </p:cNvGraphicFramePr>
          <p:nvPr/>
        </p:nvGraphicFramePr>
        <p:xfrm>
          <a:off x="7772400" y="4495800"/>
          <a:ext cx="1219200" cy="1876425"/>
        </p:xfrm>
        <a:graphic>
          <a:graphicData uri="http://schemas.openxmlformats.org/drawingml/2006/table">
            <a:tbl>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tblGrid>
              <a:tr h="190500">
                <a:tc>
                  <a:txBody>
                    <a:bodyPr/>
                    <a:lstStyle/>
                    <a:p>
                      <a:pPr algn="ctr" fontAlgn="b"/>
                      <a:r>
                        <a:rPr lang="en-US" sz="2400" b="0" i="0" u="none" strike="noStrike" dirty="0">
                          <a:solidFill>
                            <a:schemeClr val="bg1"/>
                          </a:solidFill>
                          <a:latin typeface="Calibri"/>
                        </a:rPr>
                        <a:t>RN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0" i="0" u="none" strike="noStrike" dirty="0">
                          <a:solidFill>
                            <a:schemeClr val="bg1"/>
                          </a:solidFill>
                          <a:latin typeface="Calibri"/>
                        </a:rPr>
                        <a:t>Nam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400" b="0" i="0" u="none" strike="noStrike" dirty="0">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400" b="0" i="0" u="none" strike="noStrike" dirty="0">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4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400" b="0" i="0" u="none" strike="noStrike" dirty="0">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Z</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9" name="Rectangle 8">
            <a:extLst>
              <a:ext uri="{FF2B5EF4-FFF2-40B4-BE49-F238E27FC236}">
                <a16:creationId xmlns:a16="http://schemas.microsoft.com/office/drawing/2014/main" id="{236F51D8-C5F1-4FB8-92AF-185C03D02C7A}"/>
              </a:ext>
            </a:extLst>
          </p:cNvPr>
          <p:cNvSpPr>
            <a:spLocks noChangeArrowheads="1"/>
          </p:cNvSpPr>
          <p:nvPr/>
        </p:nvSpPr>
        <p:spPr bwMode="auto">
          <a:xfrm>
            <a:off x="304800" y="3589338"/>
            <a:ext cx="52578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3400" indent="-533400"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just" eaLnBrk="1" hangingPunct="1">
              <a:buFontTx/>
              <a:buAutoNum type="arabicPeriod"/>
            </a:pPr>
            <a:r>
              <a:rPr lang="en-US" altLang="en-US" b="0">
                <a:solidFill>
                  <a:srgbClr val="0000CC"/>
                </a:solidFill>
                <a:latin typeface="Comic Sans MS" panose="030F0702030302020204" pitchFamily="66" charset="0"/>
                <a:cs typeface="Times New Roman" panose="02020603050405020304" pitchFamily="18" charset="0"/>
              </a:rPr>
              <a:t>Each column should contain atomic values</a:t>
            </a:r>
          </a:p>
        </p:txBody>
      </p:sp>
      <p:sp>
        <p:nvSpPr>
          <p:cNvPr id="11" name="Rectangle 10">
            <a:extLst>
              <a:ext uri="{FF2B5EF4-FFF2-40B4-BE49-F238E27FC236}">
                <a16:creationId xmlns:a16="http://schemas.microsoft.com/office/drawing/2014/main" id="{1E8EB061-7E1C-44E9-B906-F9EF3087933F}"/>
              </a:ext>
            </a:extLst>
          </p:cNvPr>
          <p:cNvSpPr>
            <a:spLocks noChangeArrowheads="1"/>
          </p:cNvSpPr>
          <p:nvPr/>
        </p:nvSpPr>
        <p:spPr bwMode="auto">
          <a:xfrm>
            <a:off x="228600" y="4402138"/>
            <a:ext cx="45720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3400" indent="-533400"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just" eaLnBrk="1" hangingPunct="1"/>
            <a:r>
              <a:rPr lang="en-US" altLang="en-US" b="0">
                <a:solidFill>
                  <a:srgbClr val="0000CC"/>
                </a:solidFill>
                <a:latin typeface="Comic Sans MS" panose="030F0702030302020204" pitchFamily="66" charset="0"/>
                <a:cs typeface="Times New Roman" panose="02020603050405020304" pitchFamily="18" charset="0"/>
              </a:rPr>
              <a:t>2. Column should contain same data type</a:t>
            </a:r>
          </a:p>
        </p:txBody>
      </p:sp>
      <p:sp>
        <p:nvSpPr>
          <p:cNvPr id="12" name="Rectangle 11">
            <a:extLst>
              <a:ext uri="{FF2B5EF4-FFF2-40B4-BE49-F238E27FC236}">
                <a16:creationId xmlns:a16="http://schemas.microsoft.com/office/drawing/2014/main" id="{0DC22EA0-7F10-4482-ACAE-E441B495F329}"/>
              </a:ext>
            </a:extLst>
          </p:cNvPr>
          <p:cNvSpPr>
            <a:spLocks noChangeArrowheads="1"/>
          </p:cNvSpPr>
          <p:nvPr/>
        </p:nvSpPr>
        <p:spPr bwMode="auto">
          <a:xfrm>
            <a:off x="228600" y="5214938"/>
            <a:ext cx="45720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3400" indent="-533400"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just" eaLnBrk="1" hangingPunct="1"/>
            <a:r>
              <a:rPr lang="en-US" altLang="en-US" b="0">
                <a:solidFill>
                  <a:srgbClr val="0000CC"/>
                </a:solidFill>
                <a:latin typeface="Comic Sans MS" panose="030F0702030302020204" pitchFamily="66" charset="0"/>
                <a:cs typeface="Times New Roman" panose="02020603050405020304" pitchFamily="18" charset="0"/>
              </a:rPr>
              <a:t>3. Each column should have unique name</a:t>
            </a:r>
          </a:p>
        </p:txBody>
      </p:sp>
      <p:sp>
        <p:nvSpPr>
          <p:cNvPr id="13" name="Rectangle 12">
            <a:extLst>
              <a:ext uri="{FF2B5EF4-FFF2-40B4-BE49-F238E27FC236}">
                <a16:creationId xmlns:a16="http://schemas.microsoft.com/office/drawing/2014/main" id="{8438211B-1CD1-41D2-ABEB-70CB46CF95F9}"/>
              </a:ext>
            </a:extLst>
          </p:cNvPr>
          <p:cNvSpPr>
            <a:spLocks noChangeArrowheads="1"/>
          </p:cNvSpPr>
          <p:nvPr/>
        </p:nvSpPr>
        <p:spPr bwMode="auto">
          <a:xfrm>
            <a:off x="228600" y="6027738"/>
            <a:ext cx="45720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3400" indent="-533400"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just" eaLnBrk="1" hangingPunct="1"/>
            <a:r>
              <a:rPr lang="en-US" altLang="en-US" b="0">
                <a:solidFill>
                  <a:srgbClr val="0000CC"/>
                </a:solidFill>
                <a:latin typeface="Comic Sans MS" panose="030F0702030302020204" pitchFamily="66" charset="0"/>
                <a:cs typeface="Times New Roman" panose="02020603050405020304" pitchFamily="18" charset="0"/>
              </a:rPr>
              <a:t>4. Order of data doesn’t matter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 calcmode="lin" valueType="num">
                                      <p:cBhvr additive="base">
                                        <p:cTn id="7" dur="5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314">
                                            <p:txEl>
                                              <p:pRg st="1" end="1"/>
                                            </p:txEl>
                                          </p:spTgt>
                                        </p:tgtEl>
                                        <p:attrNameLst>
                                          <p:attrName>style.visibility</p:attrName>
                                        </p:attrNameLst>
                                      </p:cBhvr>
                                      <p:to>
                                        <p:strVal val="visible"/>
                                      </p:to>
                                    </p:set>
                                    <p:anim calcmode="lin" valueType="num">
                                      <p:cBhvr additive="base">
                                        <p:cTn id="13" dur="5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3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314">
                                            <p:txEl>
                                              <p:pRg st="2" end="2"/>
                                            </p:txEl>
                                          </p:spTgt>
                                        </p:tgtEl>
                                        <p:attrNameLst>
                                          <p:attrName>style.visibility</p:attrName>
                                        </p:attrNameLst>
                                      </p:cBhvr>
                                      <p:to>
                                        <p:strVal val="visible"/>
                                      </p:to>
                                    </p:set>
                                    <p:anim calcmode="lin" valueType="num">
                                      <p:cBhvr additive="base">
                                        <p:cTn id="19" dur="5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31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314">
                                            <p:txEl>
                                              <p:pRg st="3" end="3"/>
                                            </p:txEl>
                                          </p:spTgt>
                                        </p:tgtEl>
                                        <p:attrNameLst>
                                          <p:attrName>style.visibility</p:attrName>
                                        </p:attrNameLst>
                                      </p:cBhvr>
                                      <p:to>
                                        <p:strVal val="visible"/>
                                      </p:to>
                                    </p:set>
                                    <p:anim calcmode="lin" valueType="num">
                                      <p:cBhvr additive="base">
                                        <p:cTn id="25" dur="5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3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382">
                                            <p:txEl>
                                              <p:pRg st="0" end="0"/>
                                            </p:txEl>
                                          </p:spTgt>
                                        </p:tgtEl>
                                        <p:attrNameLst>
                                          <p:attrName>style.visibility</p:attrName>
                                        </p:attrNameLst>
                                      </p:cBhvr>
                                      <p:to>
                                        <p:strVal val="visible"/>
                                      </p:to>
                                    </p:set>
                                    <p:anim calcmode="lin" valueType="num">
                                      <p:cBhvr additive="base">
                                        <p:cTn id="31" dur="500" fill="hold"/>
                                        <p:tgtEl>
                                          <p:spTgt spid="13382">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338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6"/>
                                        </p:tgtEl>
                                        <p:attrNameLst>
                                          <p:attrName>style.visibility</p:attrName>
                                        </p:attrNameLst>
                                      </p:cBhvr>
                                      <p:to>
                                        <p:strVal val="visible"/>
                                      </p:to>
                                    </p:set>
                                    <p:anim calcmode="lin" valueType="num">
                                      <p:cBhvr additive="base">
                                        <p:cTn id="41" dur="500" fill="hold"/>
                                        <p:tgtEl>
                                          <p:spTgt spid="6"/>
                                        </p:tgtEl>
                                        <p:attrNameLst>
                                          <p:attrName>ppt_x</p:attrName>
                                        </p:attrNameLst>
                                      </p:cBhvr>
                                      <p:tavLst>
                                        <p:tav tm="0">
                                          <p:val>
                                            <p:strVal val="#ppt_x"/>
                                          </p:val>
                                        </p:tav>
                                        <p:tav tm="100000">
                                          <p:val>
                                            <p:strVal val="#ppt_x"/>
                                          </p:val>
                                        </p:tav>
                                      </p:tavLst>
                                    </p:anim>
                                    <p:anim calcmode="lin" valueType="num">
                                      <p:cBhvr additive="base">
                                        <p:cTn id="4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ppt_x"/>
                                          </p:val>
                                        </p:tav>
                                        <p:tav tm="100000">
                                          <p:val>
                                            <p:strVal val="#ppt_x"/>
                                          </p:val>
                                        </p:tav>
                                      </p:tavLst>
                                    </p:anim>
                                    <p:anim calcmode="lin" valueType="num">
                                      <p:cBhvr additive="base">
                                        <p:cTn id="48" dur="500" fill="hold"/>
                                        <p:tgtEl>
                                          <p:spTgt spid="11"/>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7"/>
                                        </p:tgtEl>
                                        <p:attrNameLst>
                                          <p:attrName>style.visibility</p:attrName>
                                        </p:attrNameLst>
                                      </p:cBhvr>
                                      <p:to>
                                        <p:strVal val="visible"/>
                                      </p:to>
                                    </p:set>
                                    <p:anim calcmode="lin" valueType="num">
                                      <p:cBhvr additive="base">
                                        <p:cTn id="51" dur="500" fill="hold"/>
                                        <p:tgtEl>
                                          <p:spTgt spid="7"/>
                                        </p:tgtEl>
                                        <p:attrNameLst>
                                          <p:attrName>ppt_x</p:attrName>
                                        </p:attrNameLst>
                                      </p:cBhvr>
                                      <p:tavLst>
                                        <p:tav tm="0">
                                          <p:val>
                                            <p:strVal val="#ppt_x"/>
                                          </p:val>
                                        </p:tav>
                                        <p:tav tm="100000">
                                          <p:val>
                                            <p:strVal val="#ppt_x"/>
                                          </p:val>
                                        </p:tav>
                                      </p:tavLst>
                                    </p:anim>
                                    <p:anim calcmode="lin" valueType="num">
                                      <p:cBhvr additive="base">
                                        <p:cTn id="5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 calcmode="lin" valueType="num">
                                      <p:cBhvr additive="base">
                                        <p:cTn id="57" dur="500" fill="hold"/>
                                        <p:tgtEl>
                                          <p:spTgt spid="12"/>
                                        </p:tgtEl>
                                        <p:attrNameLst>
                                          <p:attrName>ppt_x</p:attrName>
                                        </p:attrNameLst>
                                      </p:cBhvr>
                                      <p:tavLst>
                                        <p:tav tm="0">
                                          <p:val>
                                            <p:strVal val="#ppt_x"/>
                                          </p:val>
                                        </p:tav>
                                        <p:tav tm="100000">
                                          <p:val>
                                            <p:strVal val="#ppt_x"/>
                                          </p:val>
                                        </p:tav>
                                      </p:tavLst>
                                    </p:anim>
                                    <p:anim calcmode="lin" valueType="num">
                                      <p:cBhvr additive="base">
                                        <p:cTn id="58" dur="500" fill="hold"/>
                                        <p:tgtEl>
                                          <p:spTgt spid="12"/>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8"/>
                                        </p:tgtEl>
                                        <p:attrNameLst>
                                          <p:attrName>style.visibility</p:attrName>
                                        </p:attrNameLst>
                                      </p:cBhvr>
                                      <p:to>
                                        <p:strVal val="visible"/>
                                      </p:to>
                                    </p:set>
                                    <p:anim calcmode="lin" valueType="num">
                                      <p:cBhvr additive="base">
                                        <p:cTn id="61" dur="500" fill="hold"/>
                                        <p:tgtEl>
                                          <p:spTgt spid="8"/>
                                        </p:tgtEl>
                                        <p:attrNameLst>
                                          <p:attrName>ppt_x</p:attrName>
                                        </p:attrNameLst>
                                      </p:cBhvr>
                                      <p:tavLst>
                                        <p:tav tm="0">
                                          <p:val>
                                            <p:strVal val="#ppt_x"/>
                                          </p:val>
                                        </p:tav>
                                        <p:tav tm="100000">
                                          <p:val>
                                            <p:strVal val="#ppt_x"/>
                                          </p:val>
                                        </p:tav>
                                      </p:tavLst>
                                    </p:anim>
                                    <p:anim calcmode="lin" valueType="num">
                                      <p:cBhvr additive="base">
                                        <p:cTn id="6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par>
                                <p:cTn id="69" presetID="2" presetClass="entr" presetSubtype="4" fill="hold" nodeType="withEffect">
                                  <p:stCondLst>
                                    <p:cond delay="0"/>
                                  </p:stCondLst>
                                  <p:childTnLst>
                                    <p:set>
                                      <p:cBhvr>
                                        <p:cTn id="70" dur="1" fill="hold">
                                          <p:stCondLst>
                                            <p:cond delay="0"/>
                                          </p:stCondLst>
                                        </p:cTn>
                                        <p:tgtEl>
                                          <p:spTgt spid="10"/>
                                        </p:tgtEl>
                                        <p:attrNameLst>
                                          <p:attrName>style.visibility</p:attrName>
                                        </p:attrNameLst>
                                      </p:cBhvr>
                                      <p:to>
                                        <p:strVal val="visible"/>
                                      </p:to>
                                    </p:set>
                                    <p:anim calcmode="lin" valueType="num">
                                      <p:cBhvr additive="base">
                                        <p:cTn id="71" dur="500" fill="hold"/>
                                        <p:tgtEl>
                                          <p:spTgt spid="10"/>
                                        </p:tgtEl>
                                        <p:attrNameLst>
                                          <p:attrName>ppt_x</p:attrName>
                                        </p:attrNameLst>
                                      </p:cBhvr>
                                      <p:tavLst>
                                        <p:tav tm="0">
                                          <p:val>
                                            <p:strVal val="#ppt_x"/>
                                          </p:val>
                                        </p:tav>
                                        <p:tav tm="100000">
                                          <p:val>
                                            <p:strVal val="#ppt_x"/>
                                          </p:val>
                                        </p:tav>
                                      </p:tavLst>
                                    </p:anim>
                                    <p:anim calcmode="lin" valueType="num">
                                      <p:cBhvr additive="base">
                                        <p:cTn id="7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p:bldP spid="13382" grpId="0" build="allAtOnce"/>
      <p:bldP spid="9" grpId="0"/>
      <p:bldP spid="11" grpId="0"/>
      <p:bldP spid="12"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6B313B93-78E4-4CF2-B70A-42BF658E1E21}"/>
              </a:ext>
            </a:extLst>
          </p:cNvPr>
          <p:cNvSpPr>
            <a:spLocks noGrp="1"/>
          </p:cNvSpPr>
          <p:nvPr>
            <p:ph type="title"/>
          </p:nvPr>
        </p:nvSpPr>
        <p:spPr>
          <a:xfrm>
            <a:off x="609600" y="304800"/>
            <a:ext cx="7772400" cy="1143000"/>
          </a:xfrm>
        </p:spPr>
        <p:txBody>
          <a:bodyPr/>
          <a:lstStyle/>
          <a:p>
            <a:r>
              <a:rPr lang="en-US" altLang="en-US" b="1">
                <a:solidFill>
                  <a:srgbClr val="C00000"/>
                </a:solidFill>
                <a:latin typeface="Agency FB" panose="020B0503020202020204" pitchFamily="34" charset="0"/>
              </a:rPr>
              <a:t>Example – Student table </a:t>
            </a:r>
          </a:p>
        </p:txBody>
      </p:sp>
      <p:graphicFrame>
        <p:nvGraphicFramePr>
          <p:cNvPr id="4" name="Content Placeholder 3">
            <a:extLst>
              <a:ext uri="{FF2B5EF4-FFF2-40B4-BE49-F238E27FC236}">
                <a16:creationId xmlns:a16="http://schemas.microsoft.com/office/drawing/2014/main" id="{CD7E2B59-FBF7-4E36-AF3A-08D7E3434F4A}"/>
              </a:ext>
            </a:extLst>
          </p:cNvPr>
          <p:cNvGraphicFramePr>
            <a:graphicFrameLocks noGrp="1"/>
          </p:cNvGraphicFramePr>
          <p:nvPr>
            <p:ph idx="1"/>
          </p:nvPr>
        </p:nvGraphicFramePr>
        <p:xfrm>
          <a:off x="2362200" y="1447800"/>
          <a:ext cx="4267200" cy="1876425"/>
        </p:xfrm>
        <a:graphic>
          <a:graphicData uri="http://schemas.openxmlformats.org/drawingml/2006/table">
            <a:tbl>
              <a:tblPr/>
              <a:tblGrid>
                <a:gridCol w="1422400">
                  <a:extLst>
                    <a:ext uri="{9D8B030D-6E8A-4147-A177-3AD203B41FA5}">
                      <a16:colId xmlns:a16="http://schemas.microsoft.com/office/drawing/2014/main" val="20000"/>
                    </a:ext>
                  </a:extLst>
                </a:gridCol>
                <a:gridCol w="1422400">
                  <a:extLst>
                    <a:ext uri="{9D8B030D-6E8A-4147-A177-3AD203B41FA5}">
                      <a16:colId xmlns:a16="http://schemas.microsoft.com/office/drawing/2014/main" val="20001"/>
                    </a:ext>
                  </a:extLst>
                </a:gridCol>
                <a:gridCol w="1422400">
                  <a:extLst>
                    <a:ext uri="{9D8B030D-6E8A-4147-A177-3AD203B41FA5}">
                      <a16:colId xmlns:a16="http://schemas.microsoft.com/office/drawing/2014/main" val="20002"/>
                    </a:ext>
                  </a:extLst>
                </a:gridCol>
              </a:tblGrid>
              <a:tr h="190500">
                <a:tc>
                  <a:txBody>
                    <a:bodyPr/>
                    <a:lstStyle/>
                    <a:p>
                      <a:pPr algn="ctr" fontAlgn="b"/>
                      <a:r>
                        <a:rPr lang="en-US" sz="2400" b="0" i="0" u="none" strike="noStrike" dirty="0">
                          <a:solidFill>
                            <a:schemeClr val="bg1"/>
                          </a:solidFill>
                          <a:latin typeface="Calibri"/>
                        </a:rPr>
                        <a:t>Roll 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0" i="0" u="none" strike="noStrike" dirty="0">
                          <a:solidFill>
                            <a:schemeClr val="bg1"/>
                          </a:solidFill>
                          <a:latin typeface="Calibri"/>
                        </a:rPr>
                        <a:t>name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0" i="0" u="none" strike="noStrike" dirty="0">
                          <a:solidFill>
                            <a:schemeClr val="bg1"/>
                          </a:solidFill>
                          <a:latin typeface="Calibri"/>
                        </a:rPr>
                        <a:t>Subject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4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Ahmed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CN,DBMS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4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Calibri"/>
                        </a:rPr>
                        <a:t>Babu</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Python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4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Calibri"/>
                        </a:rPr>
                        <a:t>Cathrine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OS,CN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4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Calibri"/>
                        </a:rPr>
                        <a:t>David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DS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5" name="Content Placeholder 3">
            <a:extLst>
              <a:ext uri="{FF2B5EF4-FFF2-40B4-BE49-F238E27FC236}">
                <a16:creationId xmlns:a16="http://schemas.microsoft.com/office/drawing/2014/main" id="{69EA28D1-7F9D-48F0-9FFD-77DB6C0F54E6}"/>
              </a:ext>
            </a:extLst>
          </p:cNvPr>
          <p:cNvGraphicFramePr>
            <a:graphicFrameLocks/>
          </p:cNvGraphicFramePr>
          <p:nvPr/>
        </p:nvGraphicFramePr>
        <p:xfrm>
          <a:off x="2438400" y="3581400"/>
          <a:ext cx="4267200" cy="2627313"/>
        </p:xfrm>
        <a:graphic>
          <a:graphicData uri="http://schemas.openxmlformats.org/drawingml/2006/table">
            <a:tbl>
              <a:tblPr/>
              <a:tblGrid>
                <a:gridCol w="1422400">
                  <a:extLst>
                    <a:ext uri="{9D8B030D-6E8A-4147-A177-3AD203B41FA5}">
                      <a16:colId xmlns:a16="http://schemas.microsoft.com/office/drawing/2014/main" val="20000"/>
                    </a:ext>
                  </a:extLst>
                </a:gridCol>
                <a:gridCol w="1422400">
                  <a:extLst>
                    <a:ext uri="{9D8B030D-6E8A-4147-A177-3AD203B41FA5}">
                      <a16:colId xmlns:a16="http://schemas.microsoft.com/office/drawing/2014/main" val="20001"/>
                    </a:ext>
                  </a:extLst>
                </a:gridCol>
                <a:gridCol w="1422400">
                  <a:extLst>
                    <a:ext uri="{9D8B030D-6E8A-4147-A177-3AD203B41FA5}">
                      <a16:colId xmlns:a16="http://schemas.microsoft.com/office/drawing/2014/main" val="20002"/>
                    </a:ext>
                  </a:extLst>
                </a:gridCol>
              </a:tblGrid>
              <a:tr h="375330">
                <a:tc>
                  <a:txBody>
                    <a:bodyPr/>
                    <a:lstStyle/>
                    <a:p>
                      <a:pPr algn="ctr" fontAlgn="b"/>
                      <a:r>
                        <a:rPr lang="en-US" sz="2400" b="0" i="0" u="none" strike="noStrike" dirty="0">
                          <a:solidFill>
                            <a:schemeClr val="bg1"/>
                          </a:solidFill>
                          <a:latin typeface="Calibri"/>
                        </a:rPr>
                        <a:t>Roll No</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0" i="0" u="none" strike="noStrike" dirty="0">
                          <a:solidFill>
                            <a:schemeClr val="bg1"/>
                          </a:solidFill>
                          <a:latin typeface="Calibri"/>
                        </a:rPr>
                        <a:t>name</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0" i="0" u="none" strike="noStrike" dirty="0">
                          <a:solidFill>
                            <a:schemeClr val="bg1"/>
                          </a:solidFill>
                          <a:latin typeface="Calibri"/>
                        </a:rPr>
                        <a:t>Subject</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375330">
                <a:tc>
                  <a:txBody>
                    <a:bodyPr/>
                    <a:lstStyle/>
                    <a:p>
                      <a:pPr algn="ctr" fontAlgn="b"/>
                      <a:r>
                        <a:rPr lang="en-US" sz="2400" b="0" i="0" u="none" strike="noStrike" dirty="0">
                          <a:solidFill>
                            <a:srgbClr val="0000CC"/>
                          </a:solidFill>
                          <a:latin typeface="Calibri"/>
                        </a:rPr>
                        <a:t>1</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Ahmed</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CN</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75330">
                <a:tc>
                  <a:txBody>
                    <a:bodyPr/>
                    <a:lstStyle/>
                    <a:p>
                      <a:pPr algn="ctr" fontAlgn="b"/>
                      <a:r>
                        <a:rPr lang="en-US" sz="2400" b="0" i="0" u="none" strike="noStrike" dirty="0">
                          <a:solidFill>
                            <a:srgbClr val="0000CC"/>
                          </a:solidFill>
                          <a:latin typeface="Calibri"/>
                        </a:rPr>
                        <a:t>1</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Ahmed</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DBMS</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75330">
                <a:tc>
                  <a:txBody>
                    <a:bodyPr/>
                    <a:lstStyle/>
                    <a:p>
                      <a:pPr algn="ctr" fontAlgn="b"/>
                      <a:r>
                        <a:rPr lang="en-US" sz="2400" b="0" i="0" u="none" strike="noStrike" dirty="0">
                          <a:solidFill>
                            <a:srgbClr val="0000CC"/>
                          </a:solidFill>
                          <a:latin typeface="Calibri"/>
                        </a:rPr>
                        <a:t>2</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Calibri"/>
                        </a:rPr>
                        <a:t>Babu</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Python</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75330">
                <a:tc>
                  <a:txBody>
                    <a:bodyPr/>
                    <a:lstStyle/>
                    <a:p>
                      <a:pPr algn="ctr" fontAlgn="b"/>
                      <a:r>
                        <a:rPr lang="en-US" sz="2400" b="0" i="0" u="none" strike="noStrike" dirty="0">
                          <a:solidFill>
                            <a:srgbClr val="0000CC"/>
                          </a:solidFill>
                          <a:latin typeface="Calibri"/>
                        </a:rPr>
                        <a:t>3</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Calibri"/>
                        </a:rPr>
                        <a:t>Cathrine</a:t>
                      </a:r>
                      <a:endParaRPr lang="en-US" sz="2400" b="0" i="0" u="none" strike="noStrike" dirty="0">
                        <a:solidFill>
                          <a:srgbClr val="0000CC"/>
                        </a:solidFill>
                        <a:latin typeface="Calibri"/>
                      </a:endParaRP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OS</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75330">
                <a:tc>
                  <a:txBody>
                    <a:bodyPr/>
                    <a:lstStyle/>
                    <a:p>
                      <a:pPr algn="ctr" fontAlgn="b"/>
                      <a:r>
                        <a:rPr lang="en-US" sz="2400" b="0" i="0" u="none" strike="noStrike" dirty="0">
                          <a:solidFill>
                            <a:srgbClr val="0000CC"/>
                          </a:solidFill>
                          <a:latin typeface="Calibri"/>
                        </a:rPr>
                        <a:t>3</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Calibri"/>
                        </a:rPr>
                        <a:t>Cathrine</a:t>
                      </a:r>
                      <a:endParaRPr lang="en-US" sz="2400" b="0" i="0" u="none" strike="noStrike" dirty="0">
                        <a:solidFill>
                          <a:srgbClr val="0000CC"/>
                        </a:solidFill>
                        <a:latin typeface="Calibri"/>
                      </a:endParaRP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CN</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75330">
                <a:tc>
                  <a:txBody>
                    <a:bodyPr/>
                    <a:lstStyle/>
                    <a:p>
                      <a:pPr algn="ctr" fontAlgn="b"/>
                      <a:r>
                        <a:rPr lang="en-US" sz="2400" b="0" i="0" u="none" strike="noStrike">
                          <a:solidFill>
                            <a:srgbClr val="0000CC"/>
                          </a:solidFill>
                          <a:latin typeface="Calibri"/>
                        </a:rPr>
                        <a:t>4</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Calibri"/>
                        </a:rPr>
                        <a:t>David</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DS</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3806CB6D-2014-419B-896F-BD454AB0CC3B}"/>
              </a:ext>
            </a:extLst>
          </p:cNvPr>
          <p:cNvSpPr>
            <a:spLocks noGrp="1"/>
          </p:cNvSpPr>
          <p:nvPr>
            <p:ph type="title"/>
          </p:nvPr>
        </p:nvSpPr>
        <p:spPr>
          <a:xfrm>
            <a:off x="685800" y="228600"/>
            <a:ext cx="7772400" cy="1143000"/>
          </a:xfrm>
        </p:spPr>
        <p:txBody>
          <a:bodyPr/>
          <a:lstStyle/>
          <a:p>
            <a:r>
              <a:rPr lang="en-US" altLang="en-US" b="1">
                <a:solidFill>
                  <a:srgbClr val="CC0000"/>
                </a:solidFill>
                <a:latin typeface="Agency FB" panose="020B0503020202020204" pitchFamily="34" charset="0"/>
              </a:rPr>
              <a:t>1NF - Decomposition</a:t>
            </a:r>
            <a:endParaRPr lang="en-US" altLang="en-US" b="1">
              <a:latin typeface="Agency FB" panose="020B0503020202020204" pitchFamily="34" charset="0"/>
            </a:endParaRPr>
          </a:p>
        </p:txBody>
      </p:sp>
      <p:sp>
        <p:nvSpPr>
          <p:cNvPr id="3" name="Content Placeholder 2">
            <a:extLst>
              <a:ext uri="{FF2B5EF4-FFF2-40B4-BE49-F238E27FC236}">
                <a16:creationId xmlns:a16="http://schemas.microsoft.com/office/drawing/2014/main" id="{5C91239C-D20E-4646-B871-97857967E45D}"/>
              </a:ext>
            </a:extLst>
          </p:cNvPr>
          <p:cNvSpPr>
            <a:spLocks noGrp="1"/>
          </p:cNvSpPr>
          <p:nvPr>
            <p:ph idx="1"/>
          </p:nvPr>
        </p:nvSpPr>
        <p:spPr>
          <a:xfrm>
            <a:off x="685800" y="1219200"/>
            <a:ext cx="7772400" cy="4114800"/>
          </a:xfrm>
        </p:spPr>
        <p:txBody>
          <a:bodyPr/>
          <a:lstStyle/>
          <a:p>
            <a:pPr marL="609600" indent="-609600" algn="just" eaLnBrk="1" hangingPunct="1">
              <a:buFontTx/>
              <a:buAutoNum type="arabicPeriod"/>
              <a:defRPr/>
            </a:pPr>
            <a:r>
              <a:rPr lang="en-US" sz="2400" dirty="0">
                <a:solidFill>
                  <a:srgbClr val="0000CC"/>
                </a:solidFill>
                <a:latin typeface="Comic Sans MS" pitchFamily="66" charset="0"/>
                <a:cs typeface="Times New Roman" pitchFamily="18" charset="0"/>
              </a:rPr>
              <a:t>Place all items that appear in the repeating group in a new table</a:t>
            </a:r>
          </a:p>
          <a:p>
            <a:pPr marL="609600" indent="-609600" algn="just" eaLnBrk="1" hangingPunct="1">
              <a:buFontTx/>
              <a:buAutoNum type="arabicPeriod"/>
              <a:defRPr/>
            </a:pPr>
            <a:r>
              <a:rPr lang="en-US" sz="2400" dirty="0">
                <a:solidFill>
                  <a:srgbClr val="0000CC"/>
                </a:solidFill>
                <a:latin typeface="Comic Sans MS" pitchFamily="66" charset="0"/>
                <a:cs typeface="Times New Roman" pitchFamily="18" charset="0"/>
              </a:rPr>
              <a:t>Designate a primary key for each new table produced. </a:t>
            </a:r>
          </a:p>
          <a:p>
            <a:pPr marL="609600" indent="-609600" algn="just" eaLnBrk="1" hangingPunct="1">
              <a:buFontTx/>
              <a:buAutoNum type="arabicPeriod"/>
              <a:defRPr/>
            </a:pPr>
            <a:r>
              <a:rPr lang="en-US" sz="2400" dirty="0">
                <a:solidFill>
                  <a:srgbClr val="0000CC"/>
                </a:solidFill>
                <a:latin typeface="Comic Sans MS" pitchFamily="66" charset="0"/>
                <a:cs typeface="Times New Roman" pitchFamily="18" charset="0"/>
              </a:rPr>
              <a:t>Duplicate in the new table the primary key of the table from which the repeating group was extracted or vice versa. </a:t>
            </a:r>
          </a:p>
          <a:p>
            <a:pPr marL="609600" indent="-609600" algn="just" eaLnBrk="1" hangingPunct="1">
              <a:buFontTx/>
              <a:buNone/>
              <a:defRPr/>
            </a:pPr>
            <a:r>
              <a:rPr lang="en-US" sz="2400" b="1" dirty="0">
                <a:solidFill>
                  <a:srgbClr val="0000CC"/>
                </a:solidFill>
                <a:latin typeface="Comic Sans MS" pitchFamily="66" charset="0"/>
                <a:cs typeface="Times New Roman" pitchFamily="18" charset="0"/>
              </a:rPr>
              <a:t>Example</a:t>
            </a:r>
          </a:p>
          <a:p>
            <a:pPr>
              <a:defRPr/>
            </a:pPr>
            <a:endParaRPr lang="en-US" sz="2400" dirty="0">
              <a:solidFill>
                <a:srgbClr val="0000CC"/>
              </a:solidFill>
              <a:latin typeface="Comic Sans MS" pitchFamily="66" charset="0"/>
            </a:endParaRPr>
          </a:p>
        </p:txBody>
      </p:sp>
      <p:graphicFrame>
        <p:nvGraphicFramePr>
          <p:cNvPr id="4" name="Content Placeholder 3">
            <a:extLst>
              <a:ext uri="{FF2B5EF4-FFF2-40B4-BE49-F238E27FC236}">
                <a16:creationId xmlns:a16="http://schemas.microsoft.com/office/drawing/2014/main" id="{049CCA88-E786-465E-AB83-F2348E4088F0}"/>
              </a:ext>
            </a:extLst>
          </p:cNvPr>
          <p:cNvGraphicFramePr>
            <a:graphicFrameLocks/>
          </p:cNvGraphicFramePr>
          <p:nvPr/>
        </p:nvGraphicFramePr>
        <p:xfrm>
          <a:off x="685800" y="4648200"/>
          <a:ext cx="2844800" cy="1876425"/>
        </p:xfrm>
        <a:graphic>
          <a:graphicData uri="http://schemas.openxmlformats.org/drawingml/2006/table">
            <a:tbl>
              <a:tblPr/>
              <a:tblGrid>
                <a:gridCol w="1422400">
                  <a:extLst>
                    <a:ext uri="{9D8B030D-6E8A-4147-A177-3AD203B41FA5}">
                      <a16:colId xmlns:a16="http://schemas.microsoft.com/office/drawing/2014/main" val="20000"/>
                    </a:ext>
                  </a:extLst>
                </a:gridCol>
                <a:gridCol w="1422400">
                  <a:extLst>
                    <a:ext uri="{9D8B030D-6E8A-4147-A177-3AD203B41FA5}">
                      <a16:colId xmlns:a16="http://schemas.microsoft.com/office/drawing/2014/main" val="20001"/>
                    </a:ext>
                  </a:extLst>
                </a:gridCol>
              </a:tblGrid>
              <a:tr h="190500">
                <a:tc>
                  <a:txBody>
                    <a:bodyPr/>
                    <a:lstStyle/>
                    <a:p>
                      <a:pPr algn="ctr" fontAlgn="b"/>
                      <a:r>
                        <a:rPr lang="en-US" sz="2400" b="0" i="0" u="none" strike="noStrike" dirty="0">
                          <a:solidFill>
                            <a:schemeClr val="bg1"/>
                          </a:solidFill>
                          <a:latin typeface="Calibri"/>
                        </a:rPr>
                        <a:t>Roll 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0" i="0" u="none" strike="noStrike" dirty="0">
                          <a:solidFill>
                            <a:schemeClr val="bg1"/>
                          </a:solidFill>
                          <a:latin typeface="Calibri"/>
                        </a:rPr>
                        <a:t>name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4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Ahmed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4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Calibri"/>
                        </a:rPr>
                        <a:t>Babu</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400" b="0" i="0" u="none" strike="noStrike" dirty="0">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Calibri"/>
                        </a:rPr>
                        <a:t>Cathrine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4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David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5" name="Content Placeholder 3">
            <a:extLst>
              <a:ext uri="{FF2B5EF4-FFF2-40B4-BE49-F238E27FC236}">
                <a16:creationId xmlns:a16="http://schemas.microsoft.com/office/drawing/2014/main" id="{5412495A-5501-42F4-8F95-E577149A5982}"/>
              </a:ext>
            </a:extLst>
          </p:cNvPr>
          <p:cNvGraphicFramePr>
            <a:graphicFrameLocks/>
          </p:cNvGraphicFramePr>
          <p:nvPr/>
        </p:nvGraphicFramePr>
        <p:xfrm>
          <a:off x="4419600" y="4038600"/>
          <a:ext cx="2844800" cy="2627313"/>
        </p:xfrm>
        <a:graphic>
          <a:graphicData uri="http://schemas.openxmlformats.org/drawingml/2006/table">
            <a:tbl>
              <a:tblPr/>
              <a:tblGrid>
                <a:gridCol w="1422400">
                  <a:extLst>
                    <a:ext uri="{9D8B030D-6E8A-4147-A177-3AD203B41FA5}">
                      <a16:colId xmlns:a16="http://schemas.microsoft.com/office/drawing/2014/main" val="20000"/>
                    </a:ext>
                  </a:extLst>
                </a:gridCol>
                <a:gridCol w="1422400">
                  <a:extLst>
                    <a:ext uri="{9D8B030D-6E8A-4147-A177-3AD203B41FA5}">
                      <a16:colId xmlns:a16="http://schemas.microsoft.com/office/drawing/2014/main" val="20001"/>
                    </a:ext>
                  </a:extLst>
                </a:gridCol>
              </a:tblGrid>
              <a:tr h="375330">
                <a:tc>
                  <a:txBody>
                    <a:bodyPr/>
                    <a:lstStyle/>
                    <a:p>
                      <a:pPr algn="ctr" fontAlgn="b"/>
                      <a:r>
                        <a:rPr lang="en-US" sz="2400" b="0" i="0" u="none" strike="noStrike" dirty="0">
                          <a:solidFill>
                            <a:schemeClr val="bg1"/>
                          </a:solidFill>
                          <a:latin typeface="Calibri"/>
                        </a:rPr>
                        <a:t>Roll No</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0" i="0" u="none" strike="noStrike" dirty="0">
                          <a:solidFill>
                            <a:schemeClr val="bg1"/>
                          </a:solidFill>
                          <a:latin typeface="Calibri"/>
                        </a:rPr>
                        <a:t>Subject</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375330">
                <a:tc>
                  <a:txBody>
                    <a:bodyPr/>
                    <a:lstStyle/>
                    <a:p>
                      <a:pPr algn="ctr" fontAlgn="b"/>
                      <a:r>
                        <a:rPr lang="en-US" sz="2400" b="0" i="0" u="none" strike="noStrike" dirty="0">
                          <a:solidFill>
                            <a:srgbClr val="0000CC"/>
                          </a:solidFill>
                          <a:latin typeface="Calibri"/>
                        </a:rPr>
                        <a:t>1</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CN</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75330">
                <a:tc>
                  <a:txBody>
                    <a:bodyPr/>
                    <a:lstStyle/>
                    <a:p>
                      <a:pPr algn="ctr" fontAlgn="b"/>
                      <a:r>
                        <a:rPr lang="en-US" sz="2400" b="0" i="0" u="none" strike="noStrike" dirty="0">
                          <a:solidFill>
                            <a:srgbClr val="0000CC"/>
                          </a:solidFill>
                          <a:latin typeface="Calibri"/>
                        </a:rPr>
                        <a:t>1</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DBMS</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75330">
                <a:tc>
                  <a:txBody>
                    <a:bodyPr/>
                    <a:lstStyle/>
                    <a:p>
                      <a:pPr algn="ctr" fontAlgn="b"/>
                      <a:r>
                        <a:rPr lang="en-US" sz="2400" b="0" i="0" u="none" strike="noStrike" dirty="0">
                          <a:solidFill>
                            <a:srgbClr val="0000CC"/>
                          </a:solidFill>
                          <a:latin typeface="Calibri"/>
                        </a:rPr>
                        <a:t>2</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Python</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75330">
                <a:tc>
                  <a:txBody>
                    <a:bodyPr/>
                    <a:lstStyle/>
                    <a:p>
                      <a:pPr algn="ctr" fontAlgn="b"/>
                      <a:r>
                        <a:rPr lang="en-US" sz="2400" b="0" i="0" u="none" strike="noStrike" dirty="0">
                          <a:solidFill>
                            <a:srgbClr val="0000CC"/>
                          </a:solidFill>
                          <a:latin typeface="Calibri"/>
                        </a:rPr>
                        <a:t>3</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OS</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75330">
                <a:tc>
                  <a:txBody>
                    <a:bodyPr/>
                    <a:lstStyle/>
                    <a:p>
                      <a:pPr algn="ctr" fontAlgn="b"/>
                      <a:r>
                        <a:rPr lang="en-US" sz="2400" b="0" i="0" u="none" strike="noStrike" dirty="0">
                          <a:solidFill>
                            <a:srgbClr val="0000CC"/>
                          </a:solidFill>
                          <a:latin typeface="Calibri"/>
                        </a:rPr>
                        <a:t>3</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CN</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75330">
                <a:tc>
                  <a:txBody>
                    <a:bodyPr/>
                    <a:lstStyle/>
                    <a:p>
                      <a:pPr algn="ctr" fontAlgn="b"/>
                      <a:r>
                        <a:rPr lang="en-US" sz="2400" b="0" i="0" u="none" strike="noStrike">
                          <a:solidFill>
                            <a:srgbClr val="0000CC"/>
                          </a:solidFill>
                          <a:latin typeface="Calibri"/>
                        </a:rPr>
                        <a:t>4</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Calibri"/>
                        </a:rPr>
                        <a:t>DS</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additive="base">
                                        <p:cTn id="35" dur="500" fill="hold"/>
                                        <p:tgtEl>
                                          <p:spTgt spid="5"/>
                                        </p:tgtEl>
                                        <p:attrNameLst>
                                          <p:attrName>ppt_x</p:attrName>
                                        </p:attrNameLst>
                                      </p:cBhvr>
                                      <p:tavLst>
                                        <p:tav tm="0">
                                          <p:val>
                                            <p:strVal val="#ppt_x"/>
                                          </p:val>
                                        </p:tav>
                                        <p:tav tm="100000">
                                          <p:val>
                                            <p:strVal val="#ppt_x"/>
                                          </p:val>
                                        </p:tav>
                                      </p:tavLst>
                                    </p:anim>
                                    <p:anim calcmode="lin" valueType="num">
                                      <p:cBhvr additive="base">
                                        <p:cTn id="3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7AAC6FA4-85BB-4612-8D59-8848000AD3FA}"/>
              </a:ext>
            </a:extLst>
          </p:cNvPr>
          <p:cNvSpPr>
            <a:spLocks noGrp="1" noChangeArrowheads="1"/>
          </p:cNvSpPr>
          <p:nvPr>
            <p:ph type="body" idx="1"/>
          </p:nvPr>
        </p:nvSpPr>
        <p:spPr>
          <a:xfrm>
            <a:off x="304800" y="990600"/>
            <a:ext cx="8001000" cy="2667000"/>
          </a:xfrm>
        </p:spPr>
        <p:txBody>
          <a:bodyPr/>
          <a:lstStyle/>
          <a:p>
            <a:pPr marL="609600" indent="-609600" algn="just" eaLnBrk="1" hangingPunct="1">
              <a:buFontTx/>
              <a:buNone/>
            </a:pPr>
            <a:r>
              <a:rPr lang="en-US" altLang="en-US" sz="28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If one set of attributes in a table determines another set of attributes in the table, then the second set of attributes is said to be functionally dependent on the first set of attributes.</a:t>
            </a:r>
          </a:p>
          <a:p>
            <a:pPr marL="609600" indent="-609600" algn="just" eaLnBrk="1" hangingPunct="1">
              <a:buFontTx/>
              <a:buNone/>
            </a:pPr>
            <a:r>
              <a:rPr lang="en-US" altLang="en-US" sz="2800" b="1">
                <a:solidFill>
                  <a:srgbClr val="0000CC"/>
                </a:solidFill>
                <a:latin typeface="Comic Sans MS" panose="030F0702030302020204" pitchFamily="66" charset="0"/>
                <a:cs typeface="Times New Roman" panose="02020603050405020304" pitchFamily="18" charset="0"/>
              </a:rPr>
              <a:t>Example</a:t>
            </a:r>
          </a:p>
        </p:txBody>
      </p:sp>
      <p:sp>
        <p:nvSpPr>
          <p:cNvPr id="16387" name="Rectangle 3">
            <a:extLst>
              <a:ext uri="{FF2B5EF4-FFF2-40B4-BE49-F238E27FC236}">
                <a16:creationId xmlns:a16="http://schemas.microsoft.com/office/drawing/2014/main" id="{8F0FEB56-DAAE-4CCB-B0BB-10E7D842BADF}"/>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Functional Dependencies</a:t>
            </a:r>
          </a:p>
        </p:txBody>
      </p:sp>
      <p:sp>
        <p:nvSpPr>
          <p:cNvPr id="16388" name="Rectangle 241">
            <a:extLst>
              <a:ext uri="{FF2B5EF4-FFF2-40B4-BE49-F238E27FC236}">
                <a16:creationId xmlns:a16="http://schemas.microsoft.com/office/drawing/2014/main" id="{1B672004-FEC0-4BDD-BDCE-98302B062D02}"/>
              </a:ext>
            </a:extLst>
          </p:cNvPr>
          <p:cNvSpPr>
            <a:spLocks noChangeArrowheads="1"/>
          </p:cNvSpPr>
          <p:nvPr/>
        </p:nvSpPr>
        <p:spPr bwMode="auto">
          <a:xfrm>
            <a:off x="5029200" y="3581400"/>
            <a:ext cx="35052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just" eaLnBrk="1" hangingPunct="1"/>
            <a:r>
              <a:rPr lang="en-US" altLang="en-US" sz="2000">
                <a:solidFill>
                  <a:srgbClr val="C00000"/>
                </a:solidFill>
                <a:latin typeface="Comic Sans MS" panose="030F0702030302020204" pitchFamily="66" charset="0"/>
                <a:cs typeface="Times New Roman" panose="02020603050405020304" pitchFamily="18" charset="0"/>
              </a:rPr>
              <a:t>Table Scheme: </a:t>
            </a:r>
          </a:p>
          <a:p>
            <a:pPr algn="just" eaLnBrk="1" hangingPunct="1"/>
            <a:r>
              <a:rPr lang="en-US" altLang="en-US" sz="2000">
                <a:solidFill>
                  <a:srgbClr val="0000CC"/>
                </a:solidFill>
                <a:latin typeface="Comic Sans MS" panose="030F0702030302020204" pitchFamily="66" charset="0"/>
                <a:cs typeface="Times New Roman" panose="02020603050405020304" pitchFamily="18" charset="0"/>
              </a:rPr>
              <a:t>{RollNo, Name, Branch}</a:t>
            </a:r>
          </a:p>
          <a:p>
            <a:pPr algn="just" eaLnBrk="1" hangingPunct="1"/>
            <a:r>
              <a:rPr lang="en-US" altLang="en-US" sz="2000">
                <a:solidFill>
                  <a:srgbClr val="C00000"/>
                </a:solidFill>
                <a:latin typeface="Comic Sans MS" panose="030F0702030302020204" pitchFamily="66" charset="0"/>
                <a:cs typeface="Times New Roman" panose="02020603050405020304" pitchFamily="18" charset="0"/>
              </a:rPr>
              <a:t>Primary Key:</a:t>
            </a:r>
            <a:r>
              <a:rPr lang="en-US" altLang="en-US" sz="2000">
                <a:solidFill>
                  <a:srgbClr val="0000CC"/>
                </a:solidFill>
                <a:latin typeface="Comic Sans MS" panose="030F0702030302020204" pitchFamily="66" charset="0"/>
                <a:cs typeface="Times New Roman" panose="02020603050405020304" pitchFamily="18" charset="0"/>
              </a:rPr>
              <a:t> </a:t>
            </a:r>
          </a:p>
          <a:p>
            <a:pPr algn="just" eaLnBrk="1" hangingPunct="1"/>
            <a:r>
              <a:rPr lang="en-US" altLang="en-US" sz="2000">
                <a:solidFill>
                  <a:srgbClr val="0000CC"/>
                </a:solidFill>
                <a:latin typeface="Comic Sans MS" panose="030F0702030302020204" pitchFamily="66" charset="0"/>
                <a:cs typeface="Times New Roman" panose="02020603050405020304" pitchFamily="18" charset="0"/>
              </a:rPr>
              <a:t>{RollNo}</a:t>
            </a:r>
          </a:p>
          <a:p>
            <a:pPr algn="just" eaLnBrk="1" hangingPunct="1"/>
            <a:r>
              <a:rPr lang="en-US" altLang="en-US" sz="2000">
                <a:solidFill>
                  <a:srgbClr val="C00000"/>
                </a:solidFill>
                <a:latin typeface="Comic Sans MS" panose="030F0702030302020204" pitchFamily="66" charset="0"/>
                <a:cs typeface="Times New Roman" panose="02020603050405020304" pitchFamily="18" charset="0"/>
              </a:rPr>
              <a:t>Functional Dependencies:</a:t>
            </a:r>
          </a:p>
          <a:p>
            <a:pPr algn="just" eaLnBrk="1" hangingPunct="1"/>
            <a:r>
              <a:rPr lang="en-US" altLang="en-US" sz="2000">
                <a:solidFill>
                  <a:srgbClr val="C00000"/>
                </a:solidFill>
                <a:latin typeface="Comic Sans MS" panose="030F0702030302020204" pitchFamily="66" charset="0"/>
              </a:rPr>
              <a:t>{</a:t>
            </a:r>
            <a:r>
              <a:rPr lang="en-US" altLang="en-US" sz="2000">
                <a:solidFill>
                  <a:srgbClr val="00B050"/>
                </a:solidFill>
                <a:latin typeface="Comic Sans MS" panose="030F0702030302020204" pitchFamily="66" charset="0"/>
              </a:rPr>
              <a:t>X,Y,Z</a:t>
            </a:r>
            <a:r>
              <a:rPr lang="en-US" altLang="en-US" sz="2000">
                <a:solidFill>
                  <a:srgbClr val="C00000"/>
                </a:solidFill>
                <a:latin typeface="Comic Sans MS" panose="030F0702030302020204" pitchFamily="66" charset="0"/>
              </a:rPr>
              <a:t>} </a:t>
            </a:r>
            <a:r>
              <a:rPr lang="en-US" altLang="en-US" sz="2000">
                <a:solidFill>
                  <a:srgbClr val="C00000"/>
                </a:solidFill>
                <a:latin typeface="Comic Sans MS" panose="030F0702030302020204" pitchFamily="66" charset="0"/>
                <a:sym typeface="Wingdings" panose="05000000000000000000" pitchFamily="2" charset="2"/>
              </a:rPr>
              <a:t> {</a:t>
            </a:r>
            <a:r>
              <a:rPr lang="en-US" altLang="en-US" sz="2000">
                <a:solidFill>
                  <a:srgbClr val="00B050"/>
                </a:solidFill>
                <a:latin typeface="Comic Sans MS" panose="030F0702030302020204" pitchFamily="66" charset="0"/>
                <a:sym typeface="Wingdings" panose="05000000000000000000" pitchFamily="2" charset="2"/>
              </a:rPr>
              <a:t>A</a:t>
            </a:r>
            <a:r>
              <a:rPr lang="en-US" altLang="en-US" sz="2000">
                <a:solidFill>
                  <a:srgbClr val="C00000"/>
                </a:solidFill>
                <a:latin typeface="Comic Sans MS" panose="030F0702030302020204" pitchFamily="66" charset="0"/>
                <a:sym typeface="Wingdings" panose="05000000000000000000" pitchFamily="2" charset="2"/>
              </a:rPr>
              <a:t>}</a:t>
            </a:r>
            <a:endParaRPr lang="en-US" altLang="en-US" sz="2000">
              <a:solidFill>
                <a:srgbClr val="C00000"/>
              </a:solidFill>
              <a:latin typeface="Comic Sans MS" panose="030F0702030302020204" pitchFamily="66" charset="0"/>
              <a:cs typeface="Times New Roman" panose="02020603050405020304" pitchFamily="18" charset="0"/>
            </a:endParaRPr>
          </a:p>
          <a:p>
            <a:pPr algn="just" eaLnBrk="1" hangingPunct="1"/>
            <a:r>
              <a:rPr lang="en-US" altLang="en-US" sz="2000">
                <a:solidFill>
                  <a:srgbClr val="0000CC"/>
                </a:solidFill>
                <a:latin typeface="Comic Sans MS" panose="030F0702030302020204" pitchFamily="66" charset="0"/>
                <a:cs typeface="Times New Roman" panose="02020603050405020304" pitchFamily="18" charset="0"/>
              </a:rPr>
              <a:t>{RollNo} </a:t>
            </a:r>
            <a:r>
              <a:rPr lang="en-US" altLang="en-US" sz="2000">
                <a:solidFill>
                  <a:srgbClr val="0000CC"/>
                </a:solidFill>
                <a:latin typeface="Comic Sans MS" panose="030F0702030302020204" pitchFamily="66" charset="0"/>
                <a:cs typeface="Times New Roman" panose="02020603050405020304" pitchFamily="18" charset="0"/>
                <a:sym typeface="Wingdings" panose="05000000000000000000" pitchFamily="2" charset="2"/>
              </a:rPr>
              <a:t> {Name}</a:t>
            </a:r>
          </a:p>
          <a:p>
            <a:pPr algn="just" eaLnBrk="1" hangingPunct="1"/>
            <a:r>
              <a:rPr lang="en-US" altLang="en-US" sz="2000">
                <a:solidFill>
                  <a:srgbClr val="0000CC"/>
                </a:solidFill>
                <a:latin typeface="Comic Sans MS" panose="030F0702030302020204" pitchFamily="66" charset="0"/>
                <a:cs typeface="Times New Roman" panose="02020603050405020304" pitchFamily="18" charset="0"/>
                <a:sym typeface="Wingdings" panose="05000000000000000000" pitchFamily="2" charset="2"/>
              </a:rPr>
              <a:t>{RollNo}  {Branch}</a:t>
            </a:r>
            <a:endParaRPr lang="en-US" altLang="en-US" sz="2000">
              <a:solidFill>
                <a:srgbClr val="0000CC"/>
              </a:solidFill>
              <a:latin typeface="Comic Sans MS" panose="030F0702030302020204" pitchFamily="66" charset="0"/>
              <a:cs typeface="Times New Roman" panose="02020603050405020304" pitchFamily="18" charset="0"/>
            </a:endParaRPr>
          </a:p>
        </p:txBody>
      </p:sp>
      <p:graphicFrame>
        <p:nvGraphicFramePr>
          <p:cNvPr id="50" name="Content Placeholder 3">
            <a:extLst>
              <a:ext uri="{FF2B5EF4-FFF2-40B4-BE49-F238E27FC236}">
                <a16:creationId xmlns:a16="http://schemas.microsoft.com/office/drawing/2014/main" id="{1586EE3E-920F-4E9A-B11F-8C424E15BBAC}"/>
              </a:ext>
            </a:extLst>
          </p:cNvPr>
          <p:cNvGraphicFramePr>
            <a:graphicFrameLocks/>
          </p:cNvGraphicFramePr>
          <p:nvPr/>
        </p:nvGraphicFramePr>
        <p:xfrm>
          <a:off x="152400" y="3733800"/>
          <a:ext cx="4038600" cy="2925763"/>
        </p:xfrm>
        <a:graphic>
          <a:graphicData uri="http://schemas.openxmlformats.org/drawingml/2006/table">
            <a:tbl>
              <a:tblPr/>
              <a:tblGrid>
                <a:gridCol w="1346200">
                  <a:extLst>
                    <a:ext uri="{9D8B030D-6E8A-4147-A177-3AD203B41FA5}">
                      <a16:colId xmlns:a16="http://schemas.microsoft.com/office/drawing/2014/main" val="20000"/>
                    </a:ext>
                  </a:extLst>
                </a:gridCol>
                <a:gridCol w="1346200">
                  <a:extLst>
                    <a:ext uri="{9D8B030D-6E8A-4147-A177-3AD203B41FA5}">
                      <a16:colId xmlns:a16="http://schemas.microsoft.com/office/drawing/2014/main" val="20001"/>
                    </a:ext>
                  </a:extLst>
                </a:gridCol>
                <a:gridCol w="1346200">
                  <a:extLst>
                    <a:ext uri="{9D8B030D-6E8A-4147-A177-3AD203B41FA5}">
                      <a16:colId xmlns:a16="http://schemas.microsoft.com/office/drawing/2014/main" val="20002"/>
                    </a:ext>
                  </a:extLst>
                </a:gridCol>
              </a:tblGrid>
              <a:tr h="487627">
                <a:tc>
                  <a:txBody>
                    <a:bodyPr/>
                    <a:lstStyle/>
                    <a:p>
                      <a:pPr algn="ctr" fontAlgn="b"/>
                      <a:r>
                        <a:rPr lang="en-US" sz="2400" b="1" i="0" u="none" strike="noStrike" dirty="0" err="1">
                          <a:solidFill>
                            <a:schemeClr val="bg1"/>
                          </a:solidFill>
                          <a:latin typeface="Arial" pitchFamily="34" charset="0"/>
                          <a:cs typeface="Arial" pitchFamily="34" charset="0"/>
                        </a:rPr>
                        <a:t>RollNo</a:t>
                      </a:r>
                      <a:endParaRPr lang="en-US" sz="2400" b="1" i="0" u="none" strike="noStrike" dirty="0">
                        <a:solidFill>
                          <a:schemeClr val="bg1"/>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Name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Branch</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487627">
                <a:tc>
                  <a:txBody>
                    <a:bodyPr/>
                    <a:lstStyle/>
                    <a:p>
                      <a:pPr algn="ctr" fontAlgn="b"/>
                      <a:r>
                        <a:rPr lang="en-US" sz="2400" b="0" i="0" u="none" strike="noStrike" dirty="0">
                          <a:solidFill>
                            <a:srgbClr val="0000CC"/>
                          </a:solidFill>
                          <a:latin typeface="Arial" pitchFamily="34" charset="0"/>
                          <a:cs typeface="Arial" pitchFamily="34" charset="0"/>
                        </a:rPr>
                        <a:t>1</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Ahmed</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CSE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87627">
                <a:tc>
                  <a:txBody>
                    <a:bodyPr/>
                    <a:lstStyle/>
                    <a:p>
                      <a:pPr algn="ctr" fontAlgn="b"/>
                      <a:r>
                        <a:rPr lang="en-US" sz="2400" b="0" i="0" u="none" strike="noStrike" dirty="0">
                          <a:solidFill>
                            <a:srgbClr val="0000CC"/>
                          </a:solidFill>
                          <a:latin typeface="Arial" pitchFamily="34" charset="0"/>
                          <a:cs typeface="Arial" pitchFamily="34" charset="0"/>
                        </a:rPr>
                        <a:t>2</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Balaji</a:t>
                      </a:r>
                      <a:endParaRPr lang="en-US" sz="2400" b="0" i="0" u="none" strike="noStrike" dirty="0">
                        <a:solidFill>
                          <a:srgbClr val="0000CC"/>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CSE</a:t>
                      </a:r>
                      <a:endParaRPr lang="en-US" sz="2400" b="0" i="0" u="none" strike="noStrike" dirty="0">
                        <a:solidFill>
                          <a:srgbClr val="0000CC"/>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87627">
                <a:tc>
                  <a:txBody>
                    <a:bodyPr/>
                    <a:lstStyle/>
                    <a:p>
                      <a:pPr algn="ctr" fontAlgn="b"/>
                      <a:r>
                        <a:rPr lang="en-US" sz="2400" b="0" i="0" u="none" strike="noStrike">
                          <a:solidFill>
                            <a:srgbClr val="0000CC"/>
                          </a:solidFill>
                          <a:latin typeface="Arial" pitchFamily="34" charset="0"/>
                          <a:cs typeface="Arial" pitchFamily="34" charset="0"/>
                        </a:rPr>
                        <a:t>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Cathrine</a:t>
                      </a:r>
                      <a:endParaRPr lang="en-US" sz="2400" b="0" i="0" u="none" strike="noStrike" dirty="0">
                        <a:solidFill>
                          <a:srgbClr val="0000CC"/>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CSE</a:t>
                      </a:r>
                      <a:endParaRPr lang="en-US" sz="2400" b="0" i="0" u="none" strike="noStrike" dirty="0">
                        <a:solidFill>
                          <a:srgbClr val="0000CC"/>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87627">
                <a:tc>
                  <a:txBody>
                    <a:bodyPr/>
                    <a:lstStyle/>
                    <a:p>
                      <a:pPr algn="ctr" fontAlgn="b"/>
                      <a:r>
                        <a:rPr lang="en-US" sz="2400" b="0" i="0" u="none" strike="noStrike">
                          <a:solidFill>
                            <a:srgbClr val="0000CC"/>
                          </a:solidFill>
                          <a:latin typeface="Arial" pitchFamily="34" charset="0"/>
                          <a:cs typeface="Arial" pitchFamily="34" charset="0"/>
                        </a:rPr>
                        <a:t>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David</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CSE</a:t>
                      </a:r>
                      <a:endParaRPr lang="en-US" sz="2400" b="0" i="0" u="none" strike="noStrike" dirty="0">
                        <a:solidFill>
                          <a:srgbClr val="0000CC"/>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87627">
                <a:tc>
                  <a:txBody>
                    <a:bodyPr/>
                    <a:lstStyle/>
                    <a:p>
                      <a:pPr algn="ctr" fontAlgn="b"/>
                      <a:r>
                        <a:rPr lang="en-US" sz="2400" b="0" i="0" u="none" strike="noStrike" dirty="0">
                          <a:solidFill>
                            <a:srgbClr val="0000CC"/>
                          </a:solidFill>
                          <a:latin typeface="Arial" pitchFamily="34" charset="0"/>
                          <a:cs typeface="Arial" pitchFamily="34" charset="0"/>
                        </a:rPr>
                        <a:t>5</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Elamaran</a:t>
                      </a:r>
                      <a:endParaRPr lang="en-US" sz="2400" b="0" i="0" u="none" strike="noStrike" dirty="0">
                        <a:solidFill>
                          <a:srgbClr val="0000CC"/>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CSE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 calcmode="lin" valueType="num">
                                      <p:cBhvr additive="base">
                                        <p:cTn id="7" dur="500" fill="hold"/>
                                        <p:tgtEl>
                                          <p:spTgt spid="1638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6">
                                            <p:txEl>
                                              <p:pRg st="1" end="1"/>
                                            </p:txEl>
                                          </p:spTgt>
                                        </p:tgtEl>
                                        <p:attrNameLst>
                                          <p:attrName>style.visibility</p:attrName>
                                        </p:attrNameLst>
                                      </p:cBhvr>
                                      <p:to>
                                        <p:strVal val="visible"/>
                                      </p:to>
                                    </p:set>
                                    <p:anim calcmode="lin" valueType="num">
                                      <p:cBhvr additive="base">
                                        <p:cTn id="13" dur="500" fill="hold"/>
                                        <p:tgtEl>
                                          <p:spTgt spid="1638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0"/>
                                        </p:tgtEl>
                                        <p:attrNameLst>
                                          <p:attrName>style.visibility</p:attrName>
                                        </p:attrNameLst>
                                      </p:cBhvr>
                                      <p:to>
                                        <p:strVal val="visible"/>
                                      </p:to>
                                    </p:set>
                                    <p:anim calcmode="lin" valueType="num">
                                      <p:cBhvr additive="base">
                                        <p:cTn id="19" dur="500" fill="hold"/>
                                        <p:tgtEl>
                                          <p:spTgt spid="50"/>
                                        </p:tgtEl>
                                        <p:attrNameLst>
                                          <p:attrName>ppt_x</p:attrName>
                                        </p:attrNameLst>
                                      </p:cBhvr>
                                      <p:tavLst>
                                        <p:tav tm="0">
                                          <p:val>
                                            <p:strVal val="#ppt_x"/>
                                          </p:val>
                                        </p:tav>
                                        <p:tav tm="100000">
                                          <p:val>
                                            <p:strVal val="#ppt_x"/>
                                          </p:val>
                                        </p:tav>
                                      </p:tavLst>
                                    </p:anim>
                                    <p:anim calcmode="lin" valueType="num">
                                      <p:cBhvr additive="base">
                                        <p:cTn id="20"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388">
                                            <p:txEl>
                                              <p:pRg st="0" end="0"/>
                                            </p:txEl>
                                          </p:spTgt>
                                        </p:tgtEl>
                                        <p:attrNameLst>
                                          <p:attrName>style.visibility</p:attrName>
                                        </p:attrNameLst>
                                      </p:cBhvr>
                                      <p:to>
                                        <p:strVal val="visible"/>
                                      </p:to>
                                    </p:set>
                                    <p:anim calcmode="lin" valueType="num">
                                      <p:cBhvr additive="base">
                                        <p:cTn id="25" dur="500" fill="hold"/>
                                        <p:tgtEl>
                                          <p:spTgt spid="1638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38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388">
                                            <p:txEl>
                                              <p:pRg st="1" end="1"/>
                                            </p:txEl>
                                          </p:spTgt>
                                        </p:tgtEl>
                                        <p:attrNameLst>
                                          <p:attrName>style.visibility</p:attrName>
                                        </p:attrNameLst>
                                      </p:cBhvr>
                                      <p:to>
                                        <p:strVal val="visible"/>
                                      </p:to>
                                    </p:set>
                                    <p:anim calcmode="lin" valueType="num">
                                      <p:cBhvr additive="base">
                                        <p:cTn id="31" dur="500" fill="hold"/>
                                        <p:tgtEl>
                                          <p:spTgt spid="16388">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38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388">
                                            <p:txEl>
                                              <p:pRg st="2" end="2"/>
                                            </p:txEl>
                                          </p:spTgt>
                                        </p:tgtEl>
                                        <p:attrNameLst>
                                          <p:attrName>style.visibility</p:attrName>
                                        </p:attrNameLst>
                                      </p:cBhvr>
                                      <p:to>
                                        <p:strVal val="visible"/>
                                      </p:to>
                                    </p:set>
                                    <p:anim calcmode="lin" valueType="num">
                                      <p:cBhvr additive="base">
                                        <p:cTn id="37" dur="500" fill="hold"/>
                                        <p:tgtEl>
                                          <p:spTgt spid="16388">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38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388">
                                            <p:txEl>
                                              <p:pRg st="3" end="3"/>
                                            </p:txEl>
                                          </p:spTgt>
                                        </p:tgtEl>
                                        <p:attrNameLst>
                                          <p:attrName>style.visibility</p:attrName>
                                        </p:attrNameLst>
                                      </p:cBhvr>
                                      <p:to>
                                        <p:strVal val="visible"/>
                                      </p:to>
                                    </p:set>
                                    <p:anim calcmode="lin" valueType="num">
                                      <p:cBhvr additive="base">
                                        <p:cTn id="43" dur="500" fill="hold"/>
                                        <p:tgtEl>
                                          <p:spTgt spid="16388">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638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6388">
                                            <p:txEl>
                                              <p:pRg st="4" end="4"/>
                                            </p:txEl>
                                          </p:spTgt>
                                        </p:tgtEl>
                                        <p:attrNameLst>
                                          <p:attrName>style.visibility</p:attrName>
                                        </p:attrNameLst>
                                      </p:cBhvr>
                                      <p:to>
                                        <p:strVal val="visible"/>
                                      </p:to>
                                    </p:set>
                                    <p:anim calcmode="lin" valueType="num">
                                      <p:cBhvr additive="base">
                                        <p:cTn id="49" dur="500" fill="hold"/>
                                        <p:tgtEl>
                                          <p:spTgt spid="16388">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638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6388">
                                            <p:txEl>
                                              <p:pRg st="5" end="5"/>
                                            </p:txEl>
                                          </p:spTgt>
                                        </p:tgtEl>
                                        <p:attrNameLst>
                                          <p:attrName>style.visibility</p:attrName>
                                        </p:attrNameLst>
                                      </p:cBhvr>
                                      <p:to>
                                        <p:strVal val="visible"/>
                                      </p:to>
                                    </p:set>
                                    <p:anim calcmode="lin" valueType="num">
                                      <p:cBhvr additive="base">
                                        <p:cTn id="55" dur="500" fill="hold"/>
                                        <p:tgtEl>
                                          <p:spTgt spid="16388">
                                            <p:txEl>
                                              <p:pRg st="5" end="5"/>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638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6388">
                                            <p:txEl>
                                              <p:pRg st="6" end="6"/>
                                            </p:txEl>
                                          </p:spTgt>
                                        </p:tgtEl>
                                        <p:attrNameLst>
                                          <p:attrName>style.visibility</p:attrName>
                                        </p:attrNameLst>
                                      </p:cBhvr>
                                      <p:to>
                                        <p:strVal val="visible"/>
                                      </p:to>
                                    </p:set>
                                    <p:anim calcmode="lin" valueType="num">
                                      <p:cBhvr additive="base">
                                        <p:cTn id="61" dur="500" fill="hold"/>
                                        <p:tgtEl>
                                          <p:spTgt spid="16388">
                                            <p:txEl>
                                              <p:pRg st="6" end="6"/>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638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6388">
                                            <p:txEl>
                                              <p:pRg st="7" end="7"/>
                                            </p:txEl>
                                          </p:spTgt>
                                        </p:tgtEl>
                                        <p:attrNameLst>
                                          <p:attrName>style.visibility</p:attrName>
                                        </p:attrNameLst>
                                      </p:cBhvr>
                                      <p:to>
                                        <p:strVal val="visible"/>
                                      </p:to>
                                    </p:set>
                                    <p:anim calcmode="lin" valueType="num">
                                      <p:cBhvr additive="base">
                                        <p:cTn id="67" dur="500" fill="hold"/>
                                        <p:tgtEl>
                                          <p:spTgt spid="16388">
                                            <p:txEl>
                                              <p:pRg st="7" end="7"/>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6388">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p"/>
      <p:bldP spid="1638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1DC79758-5BEE-4CA0-8561-9CD40CF8E770}"/>
              </a:ext>
            </a:extLst>
          </p:cNvPr>
          <p:cNvSpPr>
            <a:spLocks noGrp="1" noChangeArrowheads="1"/>
          </p:cNvSpPr>
          <p:nvPr>
            <p:ph type="body" idx="1"/>
          </p:nvPr>
        </p:nvSpPr>
        <p:spPr>
          <a:xfrm>
            <a:off x="304800" y="990600"/>
            <a:ext cx="8610600" cy="4724400"/>
          </a:xfrm>
        </p:spPr>
        <p:txBody>
          <a:bodyPr/>
          <a:lstStyle/>
          <a:p>
            <a:pPr marL="609600" indent="-609600" algn="just" eaLnBrk="1" hangingPunct="1">
              <a:buFontTx/>
              <a:buNone/>
            </a:pP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For a table to be in 2NF, there are two requirements</a:t>
            </a:r>
          </a:p>
          <a:p>
            <a:pPr marL="1100138" lvl="1" indent="-533400" algn="just" eaLnBrk="1" hangingPunct="1"/>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The database is in first normal form </a:t>
            </a:r>
          </a:p>
          <a:p>
            <a:pPr marL="1100138" lvl="1" indent="-533400" algn="just" eaLnBrk="1" hangingPunct="1"/>
            <a:r>
              <a:rPr lang="en-US" altLang="en-US" sz="2400">
                <a:solidFill>
                  <a:srgbClr val="0000CC"/>
                </a:solidFill>
                <a:latin typeface="Comic Sans MS" panose="030F0702030302020204" pitchFamily="66" charset="0"/>
                <a:cs typeface="Times New Roman" panose="02020603050405020304" pitchFamily="18" charset="0"/>
              </a:rPr>
              <a:t>Should not be partial dependent</a:t>
            </a:r>
          </a:p>
          <a:p>
            <a:pPr marL="609600" indent="-609600" algn="just" eaLnBrk="1" hangingPunct="1">
              <a:buFontTx/>
              <a:buNone/>
            </a:pPr>
            <a:r>
              <a:rPr lang="en-US" altLang="en-US" sz="2400" b="1">
                <a:solidFill>
                  <a:srgbClr val="0000CC"/>
                </a:solidFill>
                <a:latin typeface="Comic Sans MS" panose="030F0702030302020204" pitchFamily="66" charset="0"/>
                <a:cs typeface="Times New Roman" panose="02020603050405020304" pitchFamily="18" charset="0"/>
              </a:rPr>
              <a:t>Example </a:t>
            </a:r>
          </a:p>
        </p:txBody>
      </p:sp>
      <p:sp>
        <p:nvSpPr>
          <p:cNvPr id="17411" name="Rectangle 3">
            <a:extLst>
              <a:ext uri="{FF2B5EF4-FFF2-40B4-BE49-F238E27FC236}">
                <a16:creationId xmlns:a16="http://schemas.microsoft.com/office/drawing/2014/main" id="{3D84B7AD-D730-47A3-82F6-67623501D35F}"/>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Second Normal Form  (2NF) </a:t>
            </a:r>
          </a:p>
        </p:txBody>
      </p:sp>
      <p:graphicFrame>
        <p:nvGraphicFramePr>
          <p:cNvPr id="4" name="Table 3">
            <a:extLst>
              <a:ext uri="{FF2B5EF4-FFF2-40B4-BE49-F238E27FC236}">
                <a16:creationId xmlns:a16="http://schemas.microsoft.com/office/drawing/2014/main" id="{01808113-C44F-4BCC-8B05-C5EF44BCFE18}"/>
              </a:ext>
            </a:extLst>
          </p:cNvPr>
          <p:cNvGraphicFramePr>
            <a:graphicFrameLocks noGrp="1"/>
          </p:cNvGraphicFramePr>
          <p:nvPr/>
        </p:nvGraphicFramePr>
        <p:xfrm>
          <a:off x="152400" y="2819400"/>
          <a:ext cx="5091113" cy="1571625"/>
        </p:xfrm>
        <a:graphic>
          <a:graphicData uri="http://schemas.openxmlformats.org/drawingml/2006/table">
            <a:tbl>
              <a:tblPr/>
              <a:tblGrid>
                <a:gridCol w="1234209">
                  <a:extLst>
                    <a:ext uri="{9D8B030D-6E8A-4147-A177-3AD203B41FA5}">
                      <a16:colId xmlns:a16="http://schemas.microsoft.com/office/drawing/2014/main" val="20000"/>
                    </a:ext>
                  </a:extLst>
                </a:gridCol>
                <a:gridCol w="1234209">
                  <a:extLst>
                    <a:ext uri="{9D8B030D-6E8A-4147-A177-3AD203B41FA5}">
                      <a16:colId xmlns:a16="http://schemas.microsoft.com/office/drawing/2014/main" val="20001"/>
                    </a:ext>
                  </a:extLst>
                </a:gridCol>
                <a:gridCol w="1388486">
                  <a:extLst>
                    <a:ext uri="{9D8B030D-6E8A-4147-A177-3AD203B41FA5}">
                      <a16:colId xmlns:a16="http://schemas.microsoft.com/office/drawing/2014/main" val="20002"/>
                    </a:ext>
                  </a:extLst>
                </a:gridCol>
                <a:gridCol w="1234209">
                  <a:extLst>
                    <a:ext uri="{9D8B030D-6E8A-4147-A177-3AD203B41FA5}">
                      <a16:colId xmlns:a16="http://schemas.microsoft.com/office/drawing/2014/main" val="20003"/>
                    </a:ext>
                  </a:extLst>
                </a:gridCol>
              </a:tblGrid>
              <a:tr h="190500">
                <a:tc>
                  <a:txBody>
                    <a:bodyPr/>
                    <a:lstStyle/>
                    <a:p>
                      <a:pPr algn="ctr" fontAlgn="b"/>
                      <a:r>
                        <a:rPr lang="en-US" sz="2000" b="0" i="0" u="none" strike="noStrike" dirty="0" err="1">
                          <a:solidFill>
                            <a:schemeClr val="bg1"/>
                          </a:solidFill>
                          <a:latin typeface="Calibri" pitchFamily="34" charset="0"/>
                          <a:cs typeface="Arial" pitchFamily="34" charset="0"/>
                        </a:rPr>
                        <a:t>RollNo</a:t>
                      </a:r>
                      <a:endParaRPr lang="en-US" sz="2000" b="0" i="0" u="none" strike="noStrike" dirty="0">
                        <a:solidFill>
                          <a:schemeClr val="bg1"/>
                        </a:solidFill>
                        <a:latin typeface="Calibri" pitchFamily="34" charset="0"/>
                        <a:cs typeface="Arial" pitchFamily="34" charset="0"/>
                      </a:endParaRP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pitchFamily="34" charset="0"/>
                          <a:cs typeface="Arial" pitchFamily="34" charset="0"/>
                        </a:rPr>
                        <a:t>name</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pitchFamily="34" charset="0"/>
                          <a:cs typeface="Arial" pitchFamily="34" charset="0"/>
                        </a:rPr>
                        <a:t>Branch </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pitchFamily="34" charset="0"/>
                          <a:cs typeface="Arial" pitchFamily="34" charset="0"/>
                        </a:rPr>
                        <a:t>Address</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pitchFamily="34" charset="0"/>
                          <a:cs typeface="Arial" pitchFamily="34" charset="0"/>
                        </a:rPr>
                        <a:t>1</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pitchFamily="34" charset="0"/>
                          <a:cs typeface="Arial" pitchFamily="34" charset="0"/>
                        </a:rPr>
                        <a:t>Ahmed</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pitchFamily="34" charset="0"/>
                          <a:cs typeface="Arial" pitchFamily="34" charset="0"/>
                        </a:rPr>
                        <a:t>CSE</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pitchFamily="34" charset="0"/>
                          <a:cs typeface="Arial" pitchFamily="34" charset="0"/>
                        </a:rPr>
                        <a:t>CHENNAI</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pitchFamily="34" charset="0"/>
                          <a:cs typeface="Arial" pitchFamily="34" charset="0"/>
                        </a:rPr>
                        <a:t>2</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pitchFamily="34" charset="0"/>
                          <a:cs typeface="Arial" pitchFamily="34" charset="0"/>
                        </a:rPr>
                        <a:t>Balaji</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pitchFamily="34" charset="0"/>
                          <a:cs typeface="Arial" pitchFamily="34" charset="0"/>
                        </a:rPr>
                        <a:t>CSE</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pitchFamily="34" charset="0"/>
                          <a:cs typeface="Arial" pitchFamily="34" charset="0"/>
                        </a:rPr>
                        <a:t>MADURAI</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pitchFamily="34" charset="0"/>
                          <a:cs typeface="Arial" pitchFamily="34" charset="0"/>
                        </a:rPr>
                        <a:t>3</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pitchFamily="34" charset="0"/>
                          <a:cs typeface="Arial" pitchFamily="34" charset="0"/>
                        </a:rPr>
                        <a:t>Cathrine</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pitchFamily="34" charset="0"/>
                          <a:cs typeface="Arial" pitchFamily="34" charset="0"/>
                        </a:rPr>
                        <a:t>CSE</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pitchFamily="34" charset="0"/>
                          <a:cs typeface="Arial" pitchFamily="34" charset="0"/>
                        </a:rPr>
                        <a:t>TRICHY</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pitchFamily="34" charset="0"/>
                          <a:cs typeface="Arial" pitchFamily="34" charset="0"/>
                        </a:rPr>
                        <a:t>4</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pitchFamily="34" charset="0"/>
                          <a:cs typeface="Arial" pitchFamily="34" charset="0"/>
                        </a:rPr>
                        <a:t>David</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pitchFamily="34" charset="0"/>
                          <a:cs typeface="Arial" pitchFamily="34" charset="0"/>
                        </a:rPr>
                        <a:t>CSE</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pitchFamily="34" charset="0"/>
                          <a:cs typeface="Arial" pitchFamily="34" charset="0"/>
                        </a:rPr>
                        <a:t>CHENNAI</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5" name="Table 4">
            <a:extLst>
              <a:ext uri="{FF2B5EF4-FFF2-40B4-BE49-F238E27FC236}">
                <a16:creationId xmlns:a16="http://schemas.microsoft.com/office/drawing/2014/main" id="{711A5C2F-A5FA-4456-AE80-4DA0F738DF21}"/>
              </a:ext>
            </a:extLst>
          </p:cNvPr>
          <p:cNvGraphicFramePr>
            <a:graphicFrameLocks noGrp="1"/>
          </p:cNvGraphicFramePr>
          <p:nvPr/>
        </p:nvGraphicFramePr>
        <p:xfrm>
          <a:off x="5410200" y="2438400"/>
          <a:ext cx="1676400" cy="1885950"/>
        </p:xfrm>
        <a:graphic>
          <a:graphicData uri="http://schemas.openxmlformats.org/drawingml/2006/table">
            <a:tbl>
              <a:tblPr/>
              <a:tblGrid>
                <a:gridCol w="838200">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tblGrid>
              <a:tr h="190500">
                <a:tc>
                  <a:txBody>
                    <a:bodyPr/>
                    <a:lstStyle/>
                    <a:p>
                      <a:pPr algn="ctr" fontAlgn="b"/>
                      <a:r>
                        <a:rPr lang="en-US" sz="2000" b="0" i="0" u="none" strike="noStrike" dirty="0" err="1">
                          <a:solidFill>
                            <a:schemeClr val="bg1"/>
                          </a:solidFill>
                          <a:latin typeface="Calibri"/>
                        </a:rPr>
                        <a:t>SubNo</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a:rPr>
                        <a:t>Name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CN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DBMS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DS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Python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graphicFrame>
        <p:nvGraphicFramePr>
          <p:cNvPr id="6" name="Table 5">
            <a:extLst>
              <a:ext uri="{FF2B5EF4-FFF2-40B4-BE49-F238E27FC236}">
                <a16:creationId xmlns:a16="http://schemas.microsoft.com/office/drawing/2014/main" id="{DD1117BB-41B6-4079-9F00-9E9CBEA1EE1D}"/>
              </a:ext>
            </a:extLst>
          </p:cNvPr>
          <p:cNvGraphicFramePr>
            <a:graphicFrameLocks noGrp="1"/>
          </p:cNvGraphicFramePr>
          <p:nvPr/>
        </p:nvGraphicFramePr>
        <p:xfrm>
          <a:off x="152400" y="4572000"/>
          <a:ext cx="7010400" cy="2200275"/>
        </p:xfrm>
        <a:graphic>
          <a:graphicData uri="http://schemas.openxmlformats.org/drawingml/2006/table">
            <a:tbl>
              <a:tblPr/>
              <a:tblGrid>
                <a:gridCol w="1367883">
                  <a:extLst>
                    <a:ext uri="{9D8B030D-6E8A-4147-A177-3AD203B41FA5}">
                      <a16:colId xmlns:a16="http://schemas.microsoft.com/office/drawing/2014/main" val="20000"/>
                    </a:ext>
                  </a:extLst>
                </a:gridCol>
                <a:gridCol w="1367883">
                  <a:extLst>
                    <a:ext uri="{9D8B030D-6E8A-4147-A177-3AD203B41FA5}">
                      <a16:colId xmlns:a16="http://schemas.microsoft.com/office/drawing/2014/main" val="20001"/>
                    </a:ext>
                  </a:extLst>
                </a:gridCol>
                <a:gridCol w="1367883">
                  <a:extLst>
                    <a:ext uri="{9D8B030D-6E8A-4147-A177-3AD203B41FA5}">
                      <a16:colId xmlns:a16="http://schemas.microsoft.com/office/drawing/2014/main" val="20002"/>
                    </a:ext>
                  </a:extLst>
                </a:gridCol>
                <a:gridCol w="1538868">
                  <a:extLst>
                    <a:ext uri="{9D8B030D-6E8A-4147-A177-3AD203B41FA5}">
                      <a16:colId xmlns:a16="http://schemas.microsoft.com/office/drawing/2014/main" val="20003"/>
                    </a:ext>
                  </a:extLst>
                </a:gridCol>
                <a:gridCol w="1367883">
                  <a:extLst>
                    <a:ext uri="{9D8B030D-6E8A-4147-A177-3AD203B41FA5}">
                      <a16:colId xmlns:a16="http://schemas.microsoft.com/office/drawing/2014/main" val="20004"/>
                    </a:ext>
                  </a:extLst>
                </a:gridCol>
              </a:tblGrid>
              <a:tr h="190500">
                <a:tc>
                  <a:txBody>
                    <a:bodyPr/>
                    <a:lstStyle/>
                    <a:p>
                      <a:pPr algn="ctr" fontAlgn="b"/>
                      <a:r>
                        <a:rPr lang="en-US" sz="2000" b="0" i="0" u="none" strike="noStrike" dirty="0" err="1">
                          <a:solidFill>
                            <a:schemeClr val="bg1"/>
                          </a:solidFill>
                          <a:latin typeface="Calibri"/>
                        </a:rPr>
                        <a:t>Score_id</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RollNo</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SubNo</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a:rPr>
                        <a:t>Marks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a:rPr>
                        <a:t>Teacher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Mr.Hari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Mr.Guru</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Ms.Devi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Ms.Mary</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Mr.Hari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Mr.Ali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0">
                                            <p:txEl>
                                              <p:pRg st="0" end="0"/>
                                            </p:txEl>
                                          </p:spTgt>
                                        </p:tgtEl>
                                        <p:attrNameLst>
                                          <p:attrName>style.visibility</p:attrName>
                                        </p:attrNameLst>
                                      </p:cBhvr>
                                      <p:to>
                                        <p:strVal val="visible"/>
                                      </p:to>
                                    </p:set>
                                    <p:anim calcmode="lin" valueType="num">
                                      <p:cBhvr additive="base">
                                        <p:cTn id="7" dur="500" fill="hold"/>
                                        <p:tgtEl>
                                          <p:spTgt spid="174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0">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7410">
                                            <p:txEl>
                                              <p:pRg st="1" end="1"/>
                                            </p:txEl>
                                          </p:spTgt>
                                        </p:tgtEl>
                                        <p:attrNameLst>
                                          <p:attrName>style.visibility</p:attrName>
                                        </p:attrNameLst>
                                      </p:cBhvr>
                                      <p:to>
                                        <p:strVal val="visible"/>
                                      </p:to>
                                    </p:set>
                                    <p:anim calcmode="lin" valueType="num">
                                      <p:cBhvr additive="base">
                                        <p:cTn id="11" dur="500" fill="hold"/>
                                        <p:tgtEl>
                                          <p:spTgt spid="17410">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7410">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7410">
                                            <p:txEl>
                                              <p:pRg st="2" end="2"/>
                                            </p:txEl>
                                          </p:spTgt>
                                        </p:tgtEl>
                                        <p:attrNameLst>
                                          <p:attrName>style.visibility</p:attrName>
                                        </p:attrNameLst>
                                      </p:cBhvr>
                                      <p:to>
                                        <p:strVal val="visible"/>
                                      </p:to>
                                    </p:set>
                                    <p:anim calcmode="lin" valueType="num">
                                      <p:cBhvr additive="base">
                                        <p:cTn id="15" dur="500" fill="hold"/>
                                        <p:tgtEl>
                                          <p:spTgt spid="17410">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74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7410">
                                            <p:txEl>
                                              <p:pRg st="3" end="3"/>
                                            </p:txEl>
                                          </p:spTgt>
                                        </p:tgtEl>
                                        <p:attrNameLst>
                                          <p:attrName>style.visibility</p:attrName>
                                        </p:attrNameLst>
                                      </p:cBhvr>
                                      <p:to>
                                        <p:strVal val="visible"/>
                                      </p:to>
                                    </p:set>
                                    <p:anim calcmode="lin" valueType="num">
                                      <p:cBhvr additive="base">
                                        <p:cTn id="21" dur="500" fill="hold"/>
                                        <p:tgtEl>
                                          <p:spTgt spid="17410">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74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ppt_x"/>
                                          </p:val>
                                        </p:tav>
                                        <p:tav tm="100000">
                                          <p:val>
                                            <p:strVal val="#ppt_x"/>
                                          </p:val>
                                        </p:tav>
                                      </p:tavLst>
                                    </p:anim>
                                    <p:anim calcmode="lin" valueType="num">
                                      <p:cBhvr additive="base">
                                        <p:cTn id="3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23ED6CE9-B818-4B00-9EAA-137414DA899A}"/>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Second Normal Form  (2NF) </a:t>
            </a:r>
          </a:p>
        </p:txBody>
      </p:sp>
      <p:graphicFrame>
        <p:nvGraphicFramePr>
          <p:cNvPr id="4" name="Table 3">
            <a:extLst>
              <a:ext uri="{FF2B5EF4-FFF2-40B4-BE49-F238E27FC236}">
                <a16:creationId xmlns:a16="http://schemas.microsoft.com/office/drawing/2014/main" id="{86DE2678-76EC-4546-AE98-B069D7B72D17}"/>
              </a:ext>
            </a:extLst>
          </p:cNvPr>
          <p:cNvGraphicFramePr>
            <a:graphicFrameLocks noGrp="1"/>
          </p:cNvGraphicFramePr>
          <p:nvPr/>
        </p:nvGraphicFramePr>
        <p:xfrm>
          <a:off x="152400" y="1219200"/>
          <a:ext cx="5091113" cy="1571625"/>
        </p:xfrm>
        <a:graphic>
          <a:graphicData uri="http://schemas.openxmlformats.org/drawingml/2006/table">
            <a:tbl>
              <a:tblPr/>
              <a:tblGrid>
                <a:gridCol w="1234209">
                  <a:extLst>
                    <a:ext uri="{9D8B030D-6E8A-4147-A177-3AD203B41FA5}">
                      <a16:colId xmlns:a16="http://schemas.microsoft.com/office/drawing/2014/main" val="20000"/>
                    </a:ext>
                  </a:extLst>
                </a:gridCol>
                <a:gridCol w="1234209">
                  <a:extLst>
                    <a:ext uri="{9D8B030D-6E8A-4147-A177-3AD203B41FA5}">
                      <a16:colId xmlns:a16="http://schemas.microsoft.com/office/drawing/2014/main" val="20001"/>
                    </a:ext>
                  </a:extLst>
                </a:gridCol>
                <a:gridCol w="1388486">
                  <a:extLst>
                    <a:ext uri="{9D8B030D-6E8A-4147-A177-3AD203B41FA5}">
                      <a16:colId xmlns:a16="http://schemas.microsoft.com/office/drawing/2014/main" val="20002"/>
                    </a:ext>
                  </a:extLst>
                </a:gridCol>
                <a:gridCol w="1234209">
                  <a:extLst>
                    <a:ext uri="{9D8B030D-6E8A-4147-A177-3AD203B41FA5}">
                      <a16:colId xmlns:a16="http://schemas.microsoft.com/office/drawing/2014/main" val="20003"/>
                    </a:ext>
                  </a:extLst>
                </a:gridCol>
              </a:tblGrid>
              <a:tr h="190500">
                <a:tc>
                  <a:txBody>
                    <a:bodyPr/>
                    <a:lstStyle/>
                    <a:p>
                      <a:pPr algn="ctr" fontAlgn="b"/>
                      <a:r>
                        <a:rPr lang="en-US" sz="2000" b="0" i="0" u="none" strike="noStrike" dirty="0" err="1">
                          <a:solidFill>
                            <a:schemeClr val="bg1"/>
                          </a:solidFill>
                          <a:latin typeface="Calibri" pitchFamily="34" charset="0"/>
                          <a:cs typeface="Arial" pitchFamily="34" charset="0"/>
                        </a:rPr>
                        <a:t>RollNo</a:t>
                      </a:r>
                      <a:endParaRPr lang="en-US" sz="2000" b="0" i="0" u="none" strike="noStrike" dirty="0">
                        <a:solidFill>
                          <a:schemeClr val="bg1"/>
                        </a:solidFill>
                        <a:latin typeface="Calibri" pitchFamily="34" charset="0"/>
                        <a:cs typeface="Arial" pitchFamily="34" charset="0"/>
                      </a:endParaRP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pitchFamily="34" charset="0"/>
                          <a:cs typeface="Arial" pitchFamily="34" charset="0"/>
                        </a:rPr>
                        <a:t>name</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pitchFamily="34" charset="0"/>
                          <a:cs typeface="Arial" pitchFamily="34" charset="0"/>
                        </a:rPr>
                        <a:t>Branch </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pitchFamily="34" charset="0"/>
                          <a:cs typeface="Arial" pitchFamily="34" charset="0"/>
                        </a:rPr>
                        <a:t>Address</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pitchFamily="34" charset="0"/>
                          <a:cs typeface="Arial" pitchFamily="34" charset="0"/>
                        </a:rPr>
                        <a:t>1</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pitchFamily="34" charset="0"/>
                          <a:cs typeface="Arial" pitchFamily="34" charset="0"/>
                        </a:rPr>
                        <a:t>Ahmed</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pitchFamily="34" charset="0"/>
                          <a:cs typeface="Arial" pitchFamily="34" charset="0"/>
                        </a:rPr>
                        <a:t>CSE</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pitchFamily="34" charset="0"/>
                          <a:cs typeface="Arial" pitchFamily="34" charset="0"/>
                        </a:rPr>
                        <a:t>CHENNAI</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pitchFamily="34" charset="0"/>
                          <a:cs typeface="Arial" pitchFamily="34" charset="0"/>
                        </a:rPr>
                        <a:t>2</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pitchFamily="34" charset="0"/>
                          <a:cs typeface="Arial" pitchFamily="34" charset="0"/>
                        </a:rPr>
                        <a:t>Balaji</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pitchFamily="34" charset="0"/>
                          <a:cs typeface="Arial" pitchFamily="34" charset="0"/>
                        </a:rPr>
                        <a:t>CSE</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pitchFamily="34" charset="0"/>
                          <a:cs typeface="Arial" pitchFamily="34" charset="0"/>
                        </a:rPr>
                        <a:t>MADURAI</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pitchFamily="34" charset="0"/>
                          <a:cs typeface="Arial" pitchFamily="34" charset="0"/>
                        </a:rPr>
                        <a:t>3</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pitchFamily="34" charset="0"/>
                          <a:cs typeface="Arial" pitchFamily="34" charset="0"/>
                        </a:rPr>
                        <a:t>Cathrine</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pitchFamily="34" charset="0"/>
                          <a:cs typeface="Arial" pitchFamily="34" charset="0"/>
                        </a:rPr>
                        <a:t>CSE</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pitchFamily="34" charset="0"/>
                          <a:cs typeface="Arial" pitchFamily="34" charset="0"/>
                        </a:rPr>
                        <a:t>TRICHY</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pitchFamily="34" charset="0"/>
                          <a:cs typeface="Arial" pitchFamily="34" charset="0"/>
                        </a:rPr>
                        <a:t>4</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pitchFamily="34" charset="0"/>
                          <a:cs typeface="Arial" pitchFamily="34" charset="0"/>
                        </a:rPr>
                        <a:t>David</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pitchFamily="34" charset="0"/>
                          <a:cs typeface="Arial" pitchFamily="34" charset="0"/>
                        </a:rPr>
                        <a:t>CSE</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pitchFamily="34" charset="0"/>
                          <a:cs typeface="Arial" pitchFamily="34" charset="0"/>
                        </a:rPr>
                        <a:t>CHENNAI</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5" name="Table 4">
            <a:extLst>
              <a:ext uri="{FF2B5EF4-FFF2-40B4-BE49-F238E27FC236}">
                <a16:creationId xmlns:a16="http://schemas.microsoft.com/office/drawing/2014/main" id="{140F26E8-99D0-4176-8668-FE6B33D5E688}"/>
              </a:ext>
            </a:extLst>
          </p:cNvPr>
          <p:cNvGraphicFramePr>
            <a:graphicFrameLocks noGrp="1"/>
          </p:cNvGraphicFramePr>
          <p:nvPr/>
        </p:nvGraphicFramePr>
        <p:xfrm>
          <a:off x="6400800" y="1066800"/>
          <a:ext cx="1676400" cy="1885950"/>
        </p:xfrm>
        <a:graphic>
          <a:graphicData uri="http://schemas.openxmlformats.org/drawingml/2006/table">
            <a:tbl>
              <a:tblPr/>
              <a:tblGrid>
                <a:gridCol w="838200">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tblGrid>
              <a:tr h="190500">
                <a:tc>
                  <a:txBody>
                    <a:bodyPr/>
                    <a:lstStyle/>
                    <a:p>
                      <a:pPr algn="ctr" fontAlgn="b"/>
                      <a:r>
                        <a:rPr lang="en-US" sz="2000" b="0" i="0" u="none" strike="noStrike" dirty="0" err="1">
                          <a:solidFill>
                            <a:schemeClr val="bg1"/>
                          </a:solidFill>
                          <a:latin typeface="Calibri"/>
                        </a:rPr>
                        <a:t>SubNo</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a:rPr>
                        <a:t>Name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CN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DBMS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dirty="0">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DS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Python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graphicFrame>
        <p:nvGraphicFramePr>
          <p:cNvPr id="6" name="Table 5">
            <a:extLst>
              <a:ext uri="{FF2B5EF4-FFF2-40B4-BE49-F238E27FC236}">
                <a16:creationId xmlns:a16="http://schemas.microsoft.com/office/drawing/2014/main" id="{A86062E2-46DE-491A-92F5-71D31F1F8676}"/>
              </a:ext>
            </a:extLst>
          </p:cNvPr>
          <p:cNvGraphicFramePr>
            <a:graphicFrameLocks noGrp="1"/>
          </p:cNvGraphicFramePr>
          <p:nvPr/>
        </p:nvGraphicFramePr>
        <p:xfrm>
          <a:off x="914400" y="3048000"/>
          <a:ext cx="7010400" cy="2200275"/>
        </p:xfrm>
        <a:graphic>
          <a:graphicData uri="http://schemas.openxmlformats.org/drawingml/2006/table">
            <a:tbl>
              <a:tblPr/>
              <a:tblGrid>
                <a:gridCol w="1367883">
                  <a:extLst>
                    <a:ext uri="{9D8B030D-6E8A-4147-A177-3AD203B41FA5}">
                      <a16:colId xmlns:a16="http://schemas.microsoft.com/office/drawing/2014/main" val="20000"/>
                    </a:ext>
                  </a:extLst>
                </a:gridCol>
                <a:gridCol w="1367883">
                  <a:extLst>
                    <a:ext uri="{9D8B030D-6E8A-4147-A177-3AD203B41FA5}">
                      <a16:colId xmlns:a16="http://schemas.microsoft.com/office/drawing/2014/main" val="20001"/>
                    </a:ext>
                  </a:extLst>
                </a:gridCol>
                <a:gridCol w="1367883">
                  <a:extLst>
                    <a:ext uri="{9D8B030D-6E8A-4147-A177-3AD203B41FA5}">
                      <a16:colId xmlns:a16="http://schemas.microsoft.com/office/drawing/2014/main" val="20002"/>
                    </a:ext>
                  </a:extLst>
                </a:gridCol>
                <a:gridCol w="1538868">
                  <a:extLst>
                    <a:ext uri="{9D8B030D-6E8A-4147-A177-3AD203B41FA5}">
                      <a16:colId xmlns:a16="http://schemas.microsoft.com/office/drawing/2014/main" val="20003"/>
                    </a:ext>
                  </a:extLst>
                </a:gridCol>
                <a:gridCol w="1367883">
                  <a:extLst>
                    <a:ext uri="{9D8B030D-6E8A-4147-A177-3AD203B41FA5}">
                      <a16:colId xmlns:a16="http://schemas.microsoft.com/office/drawing/2014/main" val="20004"/>
                    </a:ext>
                  </a:extLst>
                </a:gridCol>
              </a:tblGrid>
              <a:tr h="190500">
                <a:tc>
                  <a:txBody>
                    <a:bodyPr/>
                    <a:lstStyle/>
                    <a:p>
                      <a:pPr algn="ctr" fontAlgn="b"/>
                      <a:r>
                        <a:rPr lang="en-US" sz="2000" b="0" i="0" u="none" strike="noStrike" dirty="0" err="1">
                          <a:solidFill>
                            <a:schemeClr val="bg1"/>
                          </a:solidFill>
                          <a:latin typeface="Calibri"/>
                        </a:rPr>
                        <a:t>Score_id</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RollNo</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SubNo</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a:rPr>
                        <a:t>Marks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a:rPr>
                        <a:t>Teacher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Mr.Hari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Mr.Guru</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Ms.Devi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Ms.Mary</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Mr.Hari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Mr.Ali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7" name="TextBox 6">
            <a:extLst>
              <a:ext uri="{FF2B5EF4-FFF2-40B4-BE49-F238E27FC236}">
                <a16:creationId xmlns:a16="http://schemas.microsoft.com/office/drawing/2014/main" id="{1CB164A4-511E-4393-A230-202250577B09}"/>
              </a:ext>
            </a:extLst>
          </p:cNvPr>
          <p:cNvSpPr txBox="1">
            <a:spLocks noChangeArrowheads="1"/>
          </p:cNvSpPr>
          <p:nvPr/>
        </p:nvSpPr>
        <p:spPr bwMode="auto">
          <a:xfrm>
            <a:off x="609600" y="5257800"/>
            <a:ext cx="7662863"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sz="2000">
                <a:solidFill>
                  <a:srgbClr val="C00000"/>
                </a:solidFill>
                <a:latin typeface="Comic Sans MS" panose="030F0702030302020204" pitchFamily="66" charset="0"/>
              </a:rPr>
              <a:t>Table Schema:</a:t>
            </a:r>
            <a:r>
              <a:rPr lang="en-US" altLang="en-US" sz="2000">
                <a:latin typeface="Comic Sans MS" panose="030F0702030302020204" pitchFamily="66" charset="0"/>
              </a:rPr>
              <a:t> {Score_id, RollNo, SubNo, Marks, Teacher}</a:t>
            </a:r>
          </a:p>
          <a:p>
            <a:pPr eaLnBrk="1" hangingPunct="1"/>
            <a:r>
              <a:rPr lang="en-US" altLang="en-US" sz="2000">
                <a:solidFill>
                  <a:srgbClr val="C00000"/>
                </a:solidFill>
                <a:latin typeface="Comic Sans MS" panose="030F0702030302020204" pitchFamily="66" charset="0"/>
              </a:rPr>
              <a:t>Primary Key:</a:t>
            </a:r>
            <a:r>
              <a:rPr lang="en-US" altLang="en-US" sz="2000">
                <a:latin typeface="Comic Sans MS" panose="030F0702030302020204" pitchFamily="66" charset="0"/>
              </a:rPr>
              <a:t> {RollNo, SubNo}</a:t>
            </a:r>
          </a:p>
          <a:p>
            <a:pPr eaLnBrk="1" hangingPunct="1"/>
            <a:r>
              <a:rPr lang="en-US" altLang="en-US" sz="2000">
                <a:solidFill>
                  <a:srgbClr val="C00000"/>
                </a:solidFill>
                <a:latin typeface="Comic Sans MS" panose="030F0702030302020204" pitchFamily="66" charset="0"/>
              </a:rPr>
              <a:t>Partial Dependency: {X,Y,</a:t>
            </a:r>
            <a:r>
              <a:rPr lang="en-US" altLang="en-US" sz="2000">
                <a:solidFill>
                  <a:srgbClr val="00B050"/>
                </a:solidFill>
                <a:latin typeface="Comic Sans MS" panose="030F0702030302020204" pitchFamily="66" charset="0"/>
              </a:rPr>
              <a:t>Z</a:t>
            </a:r>
            <a:r>
              <a:rPr lang="en-US" altLang="en-US" sz="2000">
                <a:solidFill>
                  <a:srgbClr val="C00000"/>
                </a:solidFill>
                <a:latin typeface="Comic Sans MS" panose="030F0702030302020204" pitchFamily="66" charset="0"/>
              </a:rPr>
              <a:t>} </a:t>
            </a:r>
            <a:r>
              <a:rPr lang="en-US" altLang="en-US" sz="2000">
                <a:solidFill>
                  <a:srgbClr val="C00000"/>
                </a:solidFill>
                <a:latin typeface="Comic Sans MS" panose="030F0702030302020204" pitchFamily="66" charset="0"/>
                <a:sym typeface="Wingdings" panose="05000000000000000000" pitchFamily="2" charset="2"/>
              </a:rPr>
              <a:t> {</a:t>
            </a:r>
            <a:r>
              <a:rPr lang="en-US" altLang="en-US" sz="2000">
                <a:solidFill>
                  <a:srgbClr val="00B050"/>
                </a:solidFill>
                <a:latin typeface="Comic Sans MS" panose="030F0702030302020204" pitchFamily="66" charset="0"/>
                <a:sym typeface="Wingdings" panose="05000000000000000000" pitchFamily="2" charset="2"/>
              </a:rPr>
              <a:t>A</a:t>
            </a:r>
            <a:r>
              <a:rPr lang="en-US" altLang="en-US" sz="2000">
                <a:solidFill>
                  <a:srgbClr val="C00000"/>
                </a:solidFill>
                <a:latin typeface="Comic Sans MS" panose="030F0702030302020204" pitchFamily="66" charset="0"/>
                <a:sym typeface="Wingdings" panose="05000000000000000000" pitchFamily="2" charset="2"/>
              </a:rPr>
              <a:t>}</a:t>
            </a:r>
            <a:r>
              <a:rPr lang="en-US" altLang="en-US" sz="2000">
                <a:latin typeface="Comic Sans MS" panose="030F0702030302020204" pitchFamily="66" charset="0"/>
              </a:rPr>
              <a:t> </a:t>
            </a:r>
          </a:p>
          <a:p>
            <a:pPr eaLnBrk="1" hangingPunct="1"/>
            <a:r>
              <a:rPr lang="en-US" altLang="en-US" sz="2000">
                <a:latin typeface="Comic Sans MS" panose="030F0702030302020204" pitchFamily="66" charset="0"/>
              </a:rPr>
              <a:t>{Score_id, RollNo, SubNo} </a:t>
            </a:r>
            <a:r>
              <a:rPr lang="en-US" altLang="en-US" sz="2000">
                <a:latin typeface="Comic Sans MS" panose="030F0702030302020204" pitchFamily="66" charset="0"/>
                <a:sym typeface="Wingdings" panose="05000000000000000000" pitchFamily="2" charset="2"/>
              </a:rPr>
              <a:t> {Teacher}</a:t>
            </a:r>
            <a:endParaRPr lang="en-US" altLang="en-US" sz="2000">
              <a:latin typeface="Comic Sans MS" panose="030F0702030302020204" pitchFamily="66"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anim calcmode="lin" valueType="num">
                                      <p:cBhvr additive="base">
                                        <p:cTn id="2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 calcmode="lin" valueType="num">
                                      <p:cBhvr additive="base">
                                        <p:cTn id="2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7">
                                            <p:txEl>
                                              <p:pRg st="2" end="2"/>
                                            </p:txEl>
                                          </p:spTgt>
                                        </p:tgtEl>
                                        <p:attrNameLst>
                                          <p:attrName>style.visibility</p:attrName>
                                        </p:attrNameLst>
                                      </p:cBhvr>
                                      <p:to>
                                        <p:strVal val="visible"/>
                                      </p:to>
                                    </p:set>
                                    <p:anim calcmode="lin" valueType="num">
                                      <p:cBhvr additive="base">
                                        <p:cTn id="3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7">
                                            <p:txEl>
                                              <p:pRg st="3" end="3"/>
                                            </p:txEl>
                                          </p:spTgt>
                                        </p:tgtEl>
                                        <p:attrNameLst>
                                          <p:attrName>style.visibility</p:attrName>
                                        </p:attrNameLst>
                                      </p:cBhvr>
                                      <p:to>
                                        <p:strVal val="visible"/>
                                      </p:to>
                                    </p:set>
                                    <p:anim calcmode="lin" valueType="num">
                                      <p:cBhvr additive="base">
                                        <p:cTn id="3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C03CFB81-4902-4B55-BF2E-D934C452C2A3}"/>
              </a:ext>
            </a:extLst>
          </p:cNvPr>
          <p:cNvSpPr>
            <a:spLocks noGrp="1" noChangeArrowheads="1"/>
          </p:cNvSpPr>
          <p:nvPr>
            <p:ph type="body" idx="1"/>
          </p:nvPr>
        </p:nvSpPr>
        <p:spPr>
          <a:xfrm>
            <a:off x="304800" y="1143000"/>
            <a:ext cx="8001000" cy="5181600"/>
          </a:xfrm>
        </p:spPr>
        <p:txBody>
          <a:bodyPr/>
          <a:lstStyle/>
          <a:p>
            <a:pPr marL="609600" indent="-609600" algn="just" eaLnBrk="1" hangingPunct="1">
              <a:buFontTx/>
              <a:buAutoNum type="arabicPeriod"/>
            </a:pPr>
            <a:r>
              <a:rPr lang="en-US" altLang="en-US" sz="20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If a data item is fully functionally dependent on only a part of the primary key, move that data item and that part of the primary key to a new table.</a:t>
            </a:r>
          </a:p>
          <a:p>
            <a:pPr marL="609600" indent="-609600" algn="just" eaLnBrk="1" hangingPunct="1">
              <a:buFontTx/>
              <a:buAutoNum type="arabicPeriod"/>
            </a:pPr>
            <a:r>
              <a:rPr lang="en-US" altLang="en-US" sz="20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If other data items are functionally dependent on the same part of the key, place them in the new table also</a:t>
            </a:r>
            <a:endParaRPr lang="en-US" altLang="en-US" sz="2000">
              <a:solidFill>
                <a:srgbClr val="0000CC"/>
              </a:solidFill>
              <a:latin typeface="Comic Sans MS" panose="030F0702030302020204" pitchFamily="66" charset="0"/>
              <a:cs typeface="Times New Roman" panose="02020603050405020304" pitchFamily="18" charset="0"/>
            </a:endParaRPr>
          </a:p>
          <a:p>
            <a:pPr marL="609600" indent="-609600" algn="just" eaLnBrk="1" hangingPunct="1">
              <a:buFontTx/>
              <a:buAutoNum type="arabicPeriod"/>
            </a:pPr>
            <a:r>
              <a:rPr lang="en-US" altLang="en-US" sz="2000">
                <a:solidFill>
                  <a:srgbClr val="0000CC"/>
                </a:solidFill>
                <a:latin typeface="Comic Sans MS" panose="030F0702030302020204" pitchFamily="66" charset="0"/>
                <a:cs typeface="Times New Roman" panose="02020603050405020304" pitchFamily="18" charset="0"/>
              </a:rPr>
              <a:t>Make the partial primary key copied from the original table the primary key for the new table. Place all items that appear in the repeating group in a new table</a:t>
            </a:r>
          </a:p>
          <a:p>
            <a:pPr marL="609600" indent="-609600" eaLnBrk="1" hangingPunct="1">
              <a:spcBef>
                <a:spcPct val="50000"/>
              </a:spcBef>
              <a:buFontTx/>
              <a:buNone/>
            </a:pPr>
            <a:r>
              <a:rPr lang="en-US" altLang="en-US" sz="2000" b="1">
                <a:solidFill>
                  <a:srgbClr val="0000CC"/>
                </a:solidFill>
                <a:latin typeface="Comic Sans MS" panose="030F0702030302020204" pitchFamily="66" charset="0"/>
                <a:cs typeface="Times New Roman" panose="02020603050405020304" pitchFamily="18" charset="0"/>
              </a:rPr>
              <a:t>Example</a:t>
            </a:r>
            <a:endParaRPr lang="en-US" altLang="en-US" sz="1800" b="1">
              <a:solidFill>
                <a:srgbClr val="0000CC"/>
              </a:solidFill>
              <a:latin typeface="Comic Sans MS" panose="030F0702030302020204" pitchFamily="66" charset="0"/>
              <a:cs typeface="Times New Roman" panose="02020603050405020304" pitchFamily="18" charset="0"/>
            </a:endParaRPr>
          </a:p>
        </p:txBody>
      </p:sp>
      <p:sp>
        <p:nvSpPr>
          <p:cNvPr id="19459" name="Rectangle 3">
            <a:extLst>
              <a:ext uri="{FF2B5EF4-FFF2-40B4-BE49-F238E27FC236}">
                <a16:creationId xmlns:a16="http://schemas.microsoft.com/office/drawing/2014/main" id="{31A3F46C-3C3D-4F31-B758-64B6C24A590B}"/>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2NF - Decomposition</a:t>
            </a:r>
          </a:p>
        </p:txBody>
      </p:sp>
      <p:graphicFrame>
        <p:nvGraphicFramePr>
          <p:cNvPr id="4" name="Table 3">
            <a:extLst>
              <a:ext uri="{FF2B5EF4-FFF2-40B4-BE49-F238E27FC236}">
                <a16:creationId xmlns:a16="http://schemas.microsoft.com/office/drawing/2014/main" id="{61FECAF9-6B54-4493-80E6-B17E069E4A4B}"/>
              </a:ext>
            </a:extLst>
          </p:cNvPr>
          <p:cNvGraphicFramePr>
            <a:graphicFrameLocks noGrp="1"/>
          </p:cNvGraphicFramePr>
          <p:nvPr/>
        </p:nvGraphicFramePr>
        <p:xfrm>
          <a:off x="73025" y="4343400"/>
          <a:ext cx="5641975" cy="2200275"/>
        </p:xfrm>
        <a:graphic>
          <a:graphicData uri="http://schemas.openxmlformats.org/drawingml/2006/table">
            <a:tbl>
              <a:tblPr/>
              <a:tblGrid>
                <a:gridCol w="1367752">
                  <a:extLst>
                    <a:ext uri="{9D8B030D-6E8A-4147-A177-3AD203B41FA5}">
                      <a16:colId xmlns:a16="http://schemas.microsoft.com/office/drawing/2014/main" val="20000"/>
                    </a:ext>
                  </a:extLst>
                </a:gridCol>
                <a:gridCol w="1367752">
                  <a:extLst>
                    <a:ext uri="{9D8B030D-6E8A-4147-A177-3AD203B41FA5}">
                      <a16:colId xmlns:a16="http://schemas.microsoft.com/office/drawing/2014/main" val="20001"/>
                    </a:ext>
                  </a:extLst>
                </a:gridCol>
                <a:gridCol w="1367752">
                  <a:extLst>
                    <a:ext uri="{9D8B030D-6E8A-4147-A177-3AD203B41FA5}">
                      <a16:colId xmlns:a16="http://schemas.microsoft.com/office/drawing/2014/main" val="20002"/>
                    </a:ext>
                  </a:extLst>
                </a:gridCol>
                <a:gridCol w="1538720">
                  <a:extLst>
                    <a:ext uri="{9D8B030D-6E8A-4147-A177-3AD203B41FA5}">
                      <a16:colId xmlns:a16="http://schemas.microsoft.com/office/drawing/2014/main" val="20003"/>
                    </a:ext>
                  </a:extLst>
                </a:gridCol>
              </a:tblGrid>
              <a:tr h="190500">
                <a:tc>
                  <a:txBody>
                    <a:bodyPr/>
                    <a:lstStyle/>
                    <a:p>
                      <a:pPr algn="ctr" fontAlgn="b"/>
                      <a:r>
                        <a:rPr lang="en-US" sz="2000" b="0" i="0" u="none" strike="noStrike" dirty="0" err="1">
                          <a:solidFill>
                            <a:schemeClr val="bg1"/>
                          </a:solidFill>
                          <a:latin typeface="Calibri"/>
                        </a:rPr>
                        <a:t>Score_id</a:t>
                      </a:r>
                      <a:endParaRPr lang="en-US" sz="2000" b="0" i="0" u="none" strike="noStrike" dirty="0">
                        <a:solidFill>
                          <a:schemeClr val="bg1"/>
                        </a:solidFill>
                        <a:latin typeface="Calibri"/>
                      </a:endParaRP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RollNo</a:t>
                      </a:r>
                      <a:endParaRPr lang="en-US" sz="2000" b="0" i="0" u="none" strike="noStrike" dirty="0">
                        <a:solidFill>
                          <a:schemeClr val="bg1"/>
                        </a:solidFill>
                        <a:latin typeface="Calibri"/>
                      </a:endParaRP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SubNo</a:t>
                      </a:r>
                      <a:endParaRPr lang="en-US" sz="2000" b="0" i="0" u="none" strike="noStrike" dirty="0">
                        <a:solidFill>
                          <a:schemeClr val="bg1"/>
                        </a:solidFill>
                        <a:latin typeface="Calibri"/>
                      </a:endParaRP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a:rPr>
                        <a:t>Marks</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1</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85</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2</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2</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77</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3</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2</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5</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92</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4</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4</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83</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5</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64</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6</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4</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73</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graphicFrame>
        <p:nvGraphicFramePr>
          <p:cNvPr id="5" name="Table 4">
            <a:extLst>
              <a:ext uri="{FF2B5EF4-FFF2-40B4-BE49-F238E27FC236}">
                <a16:creationId xmlns:a16="http://schemas.microsoft.com/office/drawing/2014/main" id="{680A5A1B-950D-4A74-9BB3-DBEC015D3395}"/>
              </a:ext>
            </a:extLst>
          </p:cNvPr>
          <p:cNvGraphicFramePr>
            <a:graphicFrameLocks noGrp="1"/>
          </p:cNvGraphicFramePr>
          <p:nvPr/>
        </p:nvGraphicFramePr>
        <p:xfrm>
          <a:off x="6019800" y="4514850"/>
          <a:ext cx="2971800" cy="1885950"/>
        </p:xfrm>
        <a:graphic>
          <a:graphicData uri="http://schemas.openxmlformats.org/drawingml/2006/table">
            <a:tbl>
              <a:tblPr/>
              <a:tblGrid>
                <a:gridCol w="990600">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tblGrid>
              <a:tr h="190500">
                <a:tc>
                  <a:txBody>
                    <a:bodyPr/>
                    <a:lstStyle/>
                    <a:p>
                      <a:pPr algn="ctr" fontAlgn="b"/>
                      <a:r>
                        <a:rPr lang="en-US" sz="2000" b="0" i="0" u="none" strike="noStrike" dirty="0" err="1">
                          <a:solidFill>
                            <a:schemeClr val="bg1"/>
                          </a:solidFill>
                          <a:latin typeface="Calibri"/>
                        </a:rPr>
                        <a:t>SubNo</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a:rPr>
                        <a:t>Name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a:rPr>
                        <a:t>Teacher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CN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Mr.Hari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DBMS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Mr.Guru</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DS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Mr.Ali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Ms.Mary</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dirty="0">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Python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Ms.Devi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 calcmode="lin" valueType="num">
                                      <p:cBhvr additive="base">
                                        <p:cTn id="7" dur="500" fill="hold"/>
                                        <p:tgtEl>
                                          <p:spTgt spid="1843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34">
                                            <p:txEl>
                                              <p:pRg st="1" end="1"/>
                                            </p:txEl>
                                          </p:spTgt>
                                        </p:tgtEl>
                                        <p:attrNameLst>
                                          <p:attrName>style.visibility</p:attrName>
                                        </p:attrNameLst>
                                      </p:cBhvr>
                                      <p:to>
                                        <p:strVal val="visible"/>
                                      </p:to>
                                    </p:set>
                                    <p:anim calcmode="lin" valueType="num">
                                      <p:cBhvr additive="base">
                                        <p:cTn id="13" dur="500" fill="hold"/>
                                        <p:tgtEl>
                                          <p:spTgt spid="1843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43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434">
                                            <p:txEl>
                                              <p:pRg st="2" end="2"/>
                                            </p:txEl>
                                          </p:spTgt>
                                        </p:tgtEl>
                                        <p:attrNameLst>
                                          <p:attrName>style.visibility</p:attrName>
                                        </p:attrNameLst>
                                      </p:cBhvr>
                                      <p:to>
                                        <p:strVal val="visible"/>
                                      </p:to>
                                    </p:set>
                                    <p:anim calcmode="lin" valueType="num">
                                      <p:cBhvr additive="base">
                                        <p:cTn id="19" dur="500" fill="hold"/>
                                        <p:tgtEl>
                                          <p:spTgt spid="1843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43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434">
                                            <p:txEl>
                                              <p:pRg st="3" end="3"/>
                                            </p:txEl>
                                          </p:spTgt>
                                        </p:tgtEl>
                                        <p:attrNameLst>
                                          <p:attrName>style.visibility</p:attrName>
                                        </p:attrNameLst>
                                      </p:cBhvr>
                                      <p:to>
                                        <p:strVal val="visible"/>
                                      </p:to>
                                    </p:set>
                                    <p:anim calcmode="lin" valueType="num">
                                      <p:cBhvr additive="base">
                                        <p:cTn id="25" dur="500" fill="hold"/>
                                        <p:tgtEl>
                                          <p:spTgt spid="1843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43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additive="base">
                                        <p:cTn id="35" dur="500" fill="hold"/>
                                        <p:tgtEl>
                                          <p:spTgt spid="5"/>
                                        </p:tgtEl>
                                        <p:attrNameLst>
                                          <p:attrName>ppt_x</p:attrName>
                                        </p:attrNameLst>
                                      </p:cBhvr>
                                      <p:tavLst>
                                        <p:tav tm="0">
                                          <p:val>
                                            <p:strVal val="#ppt_x"/>
                                          </p:val>
                                        </p:tav>
                                        <p:tav tm="100000">
                                          <p:val>
                                            <p:strVal val="#ppt_x"/>
                                          </p:val>
                                        </p:tav>
                                      </p:tavLst>
                                    </p:anim>
                                    <p:anim calcmode="lin" valueType="num">
                                      <p:cBhvr additive="base">
                                        <p:cTn id="3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83BDDBB3-89A4-492E-9BD7-505718288700}"/>
              </a:ext>
            </a:extLst>
          </p:cNvPr>
          <p:cNvSpPr>
            <a:spLocks noGrp="1" noChangeArrowheads="1"/>
          </p:cNvSpPr>
          <p:nvPr>
            <p:ph type="body" idx="1"/>
          </p:nvPr>
        </p:nvSpPr>
        <p:spPr>
          <a:xfrm>
            <a:off x="304800" y="1143000"/>
            <a:ext cx="8610600" cy="4724400"/>
          </a:xfrm>
        </p:spPr>
        <p:txBody>
          <a:bodyPr/>
          <a:lstStyle/>
          <a:p>
            <a:pPr marL="609600" indent="-609600" algn="just" eaLnBrk="1" hangingPunct="1">
              <a:lnSpc>
                <a:spcPct val="90000"/>
              </a:lnSpc>
              <a:buFontTx/>
              <a:buNone/>
            </a:pP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This form dictates that all </a:t>
            </a:r>
            <a:r>
              <a:rPr lang="en-US" altLang="en-US" sz="2400" b="1">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non-key</a:t>
            </a: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 attributes of a table must be functionally dependent on a candidate key i.e. there can be no interdependencies among non-key attributes.</a:t>
            </a:r>
          </a:p>
          <a:p>
            <a:pPr marL="609600" indent="-609600" algn="just" eaLnBrk="1" hangingPunct="1">
              <a:lnSpc>
                <a:spcPct val="90000"/>
              </a:lnSpc>
              <a:buFontTx/>
              <a:buNone/>
            </a:pP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For a table to be in 3NF, there are two requirements</a:t>
            </a:r>
          </a:p>
          <a:p>
            <a:pPr marL="1100138" lvl="1" indent="-533400" algn="just" eaLnBrk="1" hangingPunct="1">
              <a:lnSpc>
                <a:spcPct val="90000"/>
              </a:lnSpc>
            </a:pP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The table should be second normal form</a:t>
            </a:r>
            <a:endParaRPr lang="en-US" altLang="en-US" sz="2400">
              <a:solidFill>
                <a:srgbClr val="0000CC"/>
              </a:solidFill>
              <a:latin typeface="Comic Sans MS" panose="030F0702030302020204" pitchFamily="66" charset="0"/>
              <a:cs typeface="Times New Roman" panose="02020603050405020304" pitchFamily="18" charset="0"/>
            </a:endParaRPr>
          </a:p>
          <a:p>
            <a:pPr marL="1100138" lvl="1" indent="-533400" algn="just" eaLnBrk="1" hangingPunct="1">
              <a:lnSpc>
                <a:spcPct val="90000"/>
              </a:lnSpc>
            </a:pPr>
            <a:r>
              <a:rPr lang="en-US" altLang="en-US" sz="2400">
                <a:solidFill>
                  <a:srgbClr val="0000CC"/>
                </a:solidFill>
                <a:latin typeface="Comic Sans MS" panose="030F0702030302020204" pitchFamily="66" charset="0"/>
                <a:cs typeface="Times New Roman" panose="02020603050405020304" pitchFamily="18" charset="0"/>
              </a:rPr>
              <a:t>No attribute is transitively dependent on the primary key</a:t>
            </a:r>
          </a:p>
          <a:p>
            <a:pPr marL="609600" indent="-609600" algn="just" eaLnBrk="1" hangingPunct="1">
              <a:lnSpc>
                <a:spcPct val="90000"/>
              </a:lnSpc>
              <a:buFontTx/>
              <a:buNone/>
            </a:pPr>
            <a:r>
              <a:rPr lang="en-US" altLang="en-US" sz="2400" b="1">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Example</a:t>
            </a:r>
            <a:endParaRPr lang="en-US" altLang="en-US" sz="2400" b="1">
              <a:solidFill>
                <a:srgbClr val="0000CC"/>
              </a:solidFill>
              <a:latin typeface="Comic Sans MS" panose="030F0702030302020204" pitchFamily="66" charset="0"/>
              <a:cs typeface="Times New Roman" panose="02020603050405020304" pitchFamily="18" charset="0"/>
            </a:endParaRPr>
          </a:p>
        </p:txBody>
      </p:sp>
      <p:sp>
        <p:nvSpPr>
          <p:cNvPr id="20483" name="Rectangle 3">
            <a:extLst>
              <a:ext uri="{FF2B5EF4-FFF2-40B4-BE49-F238E27FC236}">
                <a16:creationId xmlns:a16="http://schemas.microsoft.com/office/drawing/2014/main" id="{D0AB67D6-29B7-41C1-9A3E-CAD5910E0A90}"/>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Third Normal Form  (3NF) </a:t>
            </a:r>
          </a:p>
        </p:txBody>
      </p:sp>
      <p:graphicFrame>
        <p:nvGraphicFramePr>
          <p:cNvPr id="4" name="Table 3">
            <a:extLst>
              <a:ext uri="{FF2B5EF4-FFF2-40B4-BE49-F238E27FC236}">
                <a16:creationId xmlns:a16="http://schemas.microsoft.com/office/drawing/2014/main" id="{00D94EF5-F189-42EA-B415-5EA8D5C48C80}"/>
              </a:ext>
            </a:extLst>
          </p:cNvPr>
          <p:cNvGraphicFramePr>
            <a:graphicFrameLocks noGrp="1"/>
          </p:cNvGraphicFramePr>
          <p:nvPr/>
        </p:nvGraphicFramePr>
        <p:xfrm>
          <a:off x="1828800" y="4495800"/>
          <a:ext cx="6934200" cy="2200275"/>
        </p:xfrm>
        <a:graphic>
          <a:graphicData uri="http://schemas.openxmlformats.org/drawingml/2006/table">
            <a:tbl>
              <a:tblPr/>
              <a:tblGrid>
                <a:gridCol w="1032067">
                  <a:extLst>
                    <a:ext uri="{9D8B030D-6E8A-4147-A177-3AD203B41FA5}">
                      <a16:colId xmlns:a16="http://schemas.microsoft.com/office/drawing/2014/main" val="20000"/>
                    </a:ext>
                  </a:extLst>
                </a:gridCol>
                <a:gridCol w="1032067">
                  <a:extLst>
                    <a:ext uri="{9D8B030D-6E8A-4147-A177-3AD203B41FA5}">
                      <a16:colId xmlns:a16="http://schemas.microsoft.com/office/drawing/2014/main" val="20001"/>
                    </a:ext>
                  </a:extLst>
                </a:gridCol>
                <a:gridCol w="1032067">
                  <a:extLst>
                    <a:ext uri="{9D8B030D-6E8A-4147-A177-3AD203B41FA5}">
                      <a16:colId xmlns:a16="http://schemas.microsoft.com/office/drawing/2014/main" val="20002"/>
                    </a:ext>
                  </a:extLst>
                </a:gridCol>
                <a:gridCol w="1161075">
                  <a:extLst>
                    <a:ext uri="{9D8B030D-6E8A-4147-A177-3AD203B41FA5}">
                      <a16:colId xmlns:a16="http://schemas.microsoft.com/office/drawing/2014/main" val="20003"/>
                    </a:ext>
                  </a:extLst>
                </a:gridCol>
                <a:gridCol w="1338462">
                  <a:extLst>
                    <a:ext uri="{9D8B030D-6E8A-4147-A177-3AD203B41FA5}">
                      <a16:colId xmlns:a16="http://schemas.microsoft.com/office/drawing/2014/main" val="20004"/>
                    </a:ext>
                  </a:extLst>
                </a:gridCol>
                <a:gridCol w="1338462">
                  <a:extLst>
                    <a:ext uri="{9D8B030D-6E8A-4147-A177-3AD203B41FA5}">
                      <a16:colId xmlns:a16="http://schemas.microsoft.com/office/drawing/2014/main" val="20005"/>
                    </a:ext>
                  </a:extLst>
                </a:gridCol>
              </a:tblGrid>
              <a:tr h="190500">
                <a:tc>
                  <a:txBody>
                    <a:bodyPr/>
                    <a:lstStyle/>
                    <a:p>
                      <a:pPr algn="ctr" fontAlgn="b"/>
                      <a:r>
                        <a:rPr lang="en-US" sz="2000" b="0" i="0" u="none" strike="noStrike" dirty="0" err="1">
                          <a:solidFill>
                            <a:schemeClr val="bg1"/>
                          </a:solidFill>
                          <a:latin typeface="Calibri"/>
                        </a:rPr>
                        <a:t>Score_id</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RollNo</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SubNo</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a:rPr>
                        <a:t>Marks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exam_name</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tot_mark</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Theory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Theory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Practical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Theory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Theory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Theory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 calcmode="lin" valueType="num">
                                      <p:cBhvr additive="base">
                                        <p:cTn id="7" dur="500" fill="hold"/>
                                        <p:tgtEl>
                                          <p:spTgt spid="1945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458">
                                            <p:txEl>
                                              <p:pRg st="1" end="1"/>
                                            </p:txEl>
                                          </p:spTgt>
                                        </p:tgtEl>
                                        <p:attrNameLst>
                                          <p:attrName>style.visibility</p:attrName>
                                        </p:attrNameLst>
                                      </p:cBhvr>
                                      <p:to>
                                        <p:strVal val="visible"/>
                                      </p:to>
                                    </p:set>
                                    <p:anim calcmode="lin" valueType="num">
                                      <p:cBhvr additive="base">
                                        <p:cTn id="13" dur="500" fill="hold"/>
                                        <p:tgtEl>
                                          <p:spTgt spid="1945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8">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9458">
                                            <p:txEl>
                                              <p:pRg st="2" end="2"/>
                                            </p:txEl>
                                          </p:spTgt>
                                        </p:tgtEl>
                                        <p:attrNameLst>
                                          <p:attrName>style.visibility</p:attrName>
                                        </p:attrNameLst>
                                      </p:cBhvr>
                                      <p:to>
                                        <p:strVal val="visible"/>
                                      </p:to>
                                    </p:set>
                                    <p:anim calcmode="lin" valueType="num">
                                      <p:cBhvr additive="base">
                                        <p:cTn id="17" dur="500" fill="hold"/>
                                        <p:tgtEl>
                                          <p:spTgt spid="19458">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9458">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9458">
                                            <p:txEl>
                                              <p:pRg st="3" end="3"/>
                                            </p:txEl>
                                          </p:spTgt>
                                        </p:tgtEl>
                                        <p:attrNameLst>
                                          <p:attrName>style.visibility</p:attrName>
                                        </p:attrNameLst>
                                      </p:cBhvr>
                                      <p:to>
                                        <p:strVal val="visible"/>
                                      </p:to>
                                    </p:set>
                                    <p:anim calcmode="lin" valueType="num">
                                      <p:cBhvr additive="base">
                                        <p:cTn id="21" dur="500" fill="hold"/>
                                        <p:tgtEl>
                                          <p:spTgt spid="19458">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945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9458">
                                            <p:txEl>
                                              <p:pRg st="4" end="4"/>
                                            </p:txEl>
                                          </p:spTgt>
                                        </p:tgtEl>
                                        <p:attrNameLst>
                                          <p:attrName>style.visibility</p:attrName>
                                        </p:attrNameLst>
                                      </p:cBhvr>
                                      <p:to>
                                        <p:strVal val="visible"/>
                                      </p:to>
                                    </p:set>
                                    <p:anim calcmode="lin" valueType="num">
                                      <p:cBhvr additive="base">
                                        <p:cTn id="27" dur="500" fill="hold"/>
                                        <p:tgtEl>
                                          <p:spTgt spid="19458">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945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additive="base">
                                        <p:cTn id="33" dur="500" fill="hold"/>
                                        <p:tgtEl>
                                          <p:spTgt spid="4"/>
                                        </p:tgtEl>
                                        <p:attrNameLst>
                                          <p:attrName>ppt_x</p:attrName>
                                        </p:attrNameLst>
                                      </p:cBhvr>
                                      <p:tavLst>
                                        <p:tav tm="0">
                                          <p:val>
                                            <p:strVal val="#ppt_x"/>
                                          </p:val>
                                        </p:tav>
                                        <p:tav tm="100000">
                                          <p:val>
                                            <p:strVal val="#ppt_x"/>
                                          </p:val>
                                        </p:tav>
                                      </p:tavLst>
                                    </p:anim>
                                    <p:anim calcmode="lin" valueType="num">
                                      <p:cBhvr additive="base">
                                        <p:cTn id="3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CCA0039-5499-44DC-993D-9E26618D5FB6}"/>
              </a:ext>
            </a:extLst>
          </p:cNvPr>
          <p:cNvSpPr>
            <a:spLocks noGrp="1" noChangeArrowheads="1"/>
          </p:cNvSpPr>
          <p:nvPr>
            <p:ph type="body" idx="1"/>
          </p:nvPr>
        </p:nvSpPr>
        <p:spPr>
          <a:xfrm>
            <a:off x="304800" y="1143000"/>
            <a:ext cx="8839200" cy="5334000"/>
          </a:xfrm>
        </p:spPr>
        <p:txBody>
          <a:bodyPr/>
          <a:lstStyle/>
          <a:p>
            <a:pPr marL="533400" indent="-533400" eaLnBrk="1" hangingPunct="1"/>
            <a:r>
              <a:rPr lang="en-US" altLang="en-US" sz="2800">
                <a:solidFill>
                  <a:srgbClr val="0000CC"/>
                </a:solidFill>
                <a:latin typeface="Comic Sans MS" panose="030F0702030302020204" pitchFamily="66" charset="0"/>
                <a:cs typeface="Times New Roman" panose="02020603050405020304" pitchFamily="18" charset="0"/>
              </a:rPr>
              <a:t>Normalization is a technique of organizing the data into multiple related tables to minimize data redundancy</a:t>
            </a:r>
          </a:p>
        </p:txBody>
      </p:sp>
      <p:sp>
        <p:nvSpPr>
          <p:cNvPr id="3075" name="Rectangle 3">
            <a:extLst>
              <a:ext uri="{FF2B5EF4-FFF2-40B4-BE49-F238E27FC236}">
                <a16:creationId xmlns:a16="http://schemas.microsoft.com/office/drawing/2014/main" id="{9941E9D2-8E62-44F8-9E96-7BAAFA644DA7}"/>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Definition </a:t>
            </a:r>
          </a:p>
        </p:txBody>
      </p:sp>
      <p:sp>
        <p:nvSpPr>
          <p:cNvPr id="3076" name="Rectangle 5">
            <a:extLst>
              <a:ext uri="{FF2B5EF4-FFF2-40B4-BE49-F238E27FC236}">
                <a16:creationId xmlns:a16="http://schemas.microsoft.com/office/drawing/2014/main" id="{2FCAF6DC-765C-494A-A001-6DCFD98C0046}"/>
              </a:ext>
            </a:extLst>
          </p:cNvPr>
          <p:cNvSpPr>
            <a:spLocks noChangeArrowheads="1"/>
          </p:cNvSpPr>
          <p:nvPr/>
        </p:nvSpPr>
        <p:spPr bwMode="auto">
          <a:xfrm>
            <a:off x="685800" y="2667000"/>
            <a:ext cx="8229600" cy="331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33400" indent="-533400" eaLnBrk="0" hangingPunct="0">
              <a:defRPr sz="2400" b="1">
                <a:solidFill>
                  <a:srgbClr val="0000FF"/>
                </a:solidFill>
                <a:latin typeface="Arial" panose="020B0604020202020204" pitchFamily="34" charset="0"/>
              </a:defRPr>
            </a:lvl1pPr>
            <a:lvl2pPr marL="933450" indent="-53340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sz="2800" dirty="0">
                <a:solidFill>
                  <a:srgbClr val="C00000"/>
                </a:solidFill>
                <a:latin typeface="Comic Sans MS" panose="030F0702030302020204" pitchFamily="66" charset="0"/>
                <a:cs typeface="Times New Roman" panose="02020603050405020304" pitchFamily="18" charset="0"/>
              </a:rPr>
              <a:t>What happens If there is no Normalization?</a:t>
            </a:r>
          </a:p>
          <a:p>
            <a:pPr eaLnBrk="1" hangingPunct="1">
              <a:buFont typeface="Wingdings" panose="05000000000000000000" pitchFamily="2" charset="2"/>
              <a:buChar char="q"/>
            </a:pPr>
            <a:r>
              <a:rPr lang="en-US" altLang="en-US" sz="2800" b="0" dirty="0">
                <a:solidFill>
                  <a:srgbClr val="0000CC"/>
                </a:solidFill>
                <a:latin typeface="Comic Sans MS" panose="030F0702030302020204" pitchFamily="66" charset="0"/>
                <a:cs typeface="Times New Roman" panose="02020603050405020304" pitchFamily="18" charset="0"/>
              </a:rPr>
              <a:t>Data Redundancy : Repetition of data at several places.</a:t>
            </a:r>
          </a:p>
          <a:p>
            <a:pPr eaLnBrk="1" hangingPunct="1">
              <a:buFont typeface="Wingdings" panose="05000000000000000000" pitchFamily="2" charset="2"/>
              <a:buChar char="q"/>
            </a:pPr>
            <a:r>
              <a:rPr lang="en-US" altLang="en-US" sz="2800" b="0" dirty="0">
                <a:solidFill>
                  <a:srgbClr val="0000CC"/>
                </a:solidFill>
                <a:latin typeface="Comic Sans MS" panose="030F0702030302020204" pitchFamily="66" charset="0"/>
                <a:cs typeface="Times New Roman" panose="02020603050405020304" pitchFamily="18" charset="0"/>
              </a:rPr>
              <a:t>Issues due to data redundancy</a:t>
            </a:r>
          </a:p>
          <a:p>
            <a:pPr lvl="1" eaLnBrk="1" hangingPunct="1">
              <a:buFont typeface="Wingdings" panose="05000000000000000000" pitchFamily="2" charset="2"/>
              <a:buChar char="q"/>
            </a:pPr>
            <a:r>
              <a:rPr lang="en-US" altLang="en-US" b="0" dirty="0">
                <a:solidFill>
                  <a:srgbClr val="0000CC"/>
                </a:solidFill>
                <a:latin typeface="Comic Sans MS" panose="030F0702030302020204" pitchFamily="66" charset="0"/>
                <a:cs typeface="Times New Roman" panose="02020603050405020304" pitchFamily="18" charset="0"/>
              </a:rPr>
              <a:t>Insertion Anomalies</a:t>
            </a:r>
          </a:p>
          <a:p>
            <a:pPr lvl="1" eaLnBrk="1" hangingPunct="1">
              <a:buFont typeface="Wingdings" panose="05000000000000000000" pitchFamily="2" charset="2"/>
              <a:buChar char="q"/>
            </a:pPr>
            <a:r>
              <a:rPr lang="en-US" altLang="en-US" b="0" dirty="0">
                <a:solidFill>
                  <a:srgbClr val="0000CC"/>
                </a:solidFill>
                <a:latin typeface="Comic Sans MS" panose="030F0702030302020204" pitchFamily="66" charset="0"/>
                <a:cs typeface="Times New Roman" panose="02020603050405020304" pitchFamily="18" charset="0"/>
              </a:rPr>
              <a:t>Deletion Anomalies</a:t>
            </a:r>
          </a:p>
          <a:p>
            <a:pPr lvl="1" eaLnBrk="1" hangingPunct="1">
              <a:buFont typeface="Wingdings" panose="05000000000000000000" pitchFamily="2" charset="2"/>
              <a:buChar char="q"/>
            </a:pPr>
            <a:r>
              <a:rPr lang="en-US" altLang="en-US" b="0" dirty="0">
                <a:solidFill>
                  <a:srgbClr val="0000CC"/>
                </a:solidFill>
                <a:latin typeface="Comic Sans MS" panose="030F0702030302020204" pitchFamily="66" charset="0"/>
                <a:cs typeface="Times New Roman" panose="02020603050405020304" pitchFamily="18" charset="0"/>
              </a:rPr>
              <a:t>Update Anomalies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4">
                                            <p:txEl>
                                              <p:pRg st="0" end="0"/>
                                            </p:txEl>
                                          </p:spTgt>
                                        </p:tgtEl>
                                        <p:attrNameLst>
                                          <p:attrName>style.visibility</p:attrName>
                                        </p:attrNameLst>
                                      </p:cBhvr>
                                      <p:to>
                                        <p:strVal val="visible"/>
                                      </p:to>
                                    </p:set>
                                    <p:anim calcmode="lin" valueType="num">
                                      <p:cBhvr additive="base">
                                        <p:cTn id="7" dur="500" fill="hold"/>
                                        <p:tgtEl>
                                          <p:spTgt spid="307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6">
                                            <p:txEl>
                                              <p:pRg st="0" end="0"/>
                                            </p:txEl>
                                          </p:spTgt>
                                        </p:tgtEl>
                                        <p:attrNameLst>
                                          <p:attrName>style.visibility</p:attrName>
                                        </p:attrNameLst>
                                      </p:cBhvr>
                                      <p:to>
                                        <p:strVal val="visible"/>
                                      </p:to>
                                    </p:set>
                                    <p:anim calcmode="lin" valueType="num">
                                      <p:cBhvr additive="base">
                                        <p:cTn id="13" dur="500" fill="hold"/>
                                        <p:tgtEl>
                                          <p:spTgt spid="307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76">
                                            <p:txEl>
                                              <p:pRg st="1" end="1"/>
                                            </p:txEl>
                                          </p:spTgt>
                                        </p:tgtEl>
                                        <p:attrNameLst>
                                          <p:attrName>style.visibility</p:attrName>
                                        </p:attrNameLst>
                                      </p:cBhvr>
                                      <p:to>
                                        <p:strVal val="visible"/>
                                      </p:to>
                                    </p:set>
                                    <p:anim calcmode="lin" valueType="num">
                                      <p:cBhvr additive="base">
                                        <p:cTn id="19" dur="500" fill="hold"/>
                                        <p:tgtEl>
                                          <p:spTgt spid="307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76">
                                            <p:txEl>
                                              <p:pRg st="2" end="2"/>
                                            </p:txEl>
                                          </p:spTgt>
                                        </p:tgtEl>
                                        <p:attrNameLst>
                                          <p:attrName>style.visibility</p:attrName>
                                        </p:attrNameLst>
                                      </p:cBhvr>
                                      <p:to>
                                        <p:strVal val="visible"/>
                                      </p:to>
                                    </p:set>
                                    <p:anim calcmode="lin" valueType="num">
                                      <p:cBhvr additive="base">
                                        <p:cTn id="25" dur="500" fill="hold"/>
                                        <p:tgtEl>
                                          <p:spTgt spid="3076">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6">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076">
                                            <p:txEl>
                                              <p:pRg st="3" end="3"/>
                                            </p:txEl>
                                          </p:spTgt>
                                        </p:tgtEl>
                                        <p:attrNameLst>
                                          <p:attrName>style.visibility</p:attrName>
                                        </p:attrNameLst>
                                      </p:cBhvr>
                                      <p:to>
                                        <p:strVal val="visible"/>
                                      </p:to>
                                    </p:set>
                                    <p:anim calcmode="lin" valueType="num">
                                      <p:cBhvr additive="base">
                                        <p:cTn id="29" dur="500" fill="hold"/>
                                        <p:tgtEl>
                                          <p:spTgt spid="3076">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076">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076">
                                            <p:txEl>
                                              <p:pRg st="4" end="4"/>
                                            </p:txEl>
                                          </p:spTgt>
                                        </p:tgtEl>
                                        <p:attrNameLst>
                                          <p:attrName>style.visibility</p:attrName>
                                        </p:attrNameLst>
                                      </p:cBhvr>
                                      <p:to>
                                        <p:strVal val="visible"/>
                                      </p:to>
                                    </p:set>
                                    <p:anim calcmode="lin" valueType="num">
                                      <p:cBhvr additive="base">
                                        <p:cTn id="33" dur="500" fill="hold"/>
                                        <p:tgtEl>
                                          <p:spTgt spid="3076">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076">
                                            <p:txEl>
                                              <p:pRg st="4" end="4"/>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076">
                                            <p:txEl>
                                              <p:pRg st="5" end="5"/>
                                            </p:txEl>
                                          </p:spTgt>
                                        </p:tgtEl>
                                        <p:attrNameLst>
                                          <p:attrName>style.visibility</p:attrName>
                                        </p:attrNameLst>
                                      </p:cBhvr>
                                      <p:to>
                                        <p:strVal val="visible"/>
                                      </p:to>
                                    </p:set>
                                    <p:anim calcmode="lin" valueType="num">
                                      <p:cBhvr additive="base">
                                        <p:cTn id="37" dur="500" fill="hold"/>
                                        <p:tgtEl>
                                          <p:spTgt spid="307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07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build="allAtOnce"/>
      <p:bldP spid="307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CA1311B1-0E33-401A-8B07-FB5D65343EDC}"/>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Third Normal Form  (3NF) </a:t>
            </a:r>
          </a:p>
        </p:txBody>
      </p:sp>
      <p:graphicFrame>
        <p:nvGraphicFramePr>
          <p:cNvPr id="4" name="Table 3">
            <a:extLst>
              <a:ext uri="{FF2B5EF4-FFF2-40B4-BE49-F238E27FC236}">
                <a16:creationId xmlns:a16="http://schemas.microsoft.com/office/drawing/2014/main" id="{7F14EE74-07C0-49A9-AF3A-83B20B8F0F0F}"/>
              </a:ext>
            </a:extLst>
          </p:cNvPr>
          <p:cNvGraphicFramePr>
            <a:graphicFrameLocks noGrp="1"/>
          </p:cNvGraphicFramePr>
          <p:nvPr/>
        </p:nvGraphicFramePr>
        <p:xfrm>
          <a:off x="1066800" y="1219200"/>
          <a:ext cx="6934200" cy="2200275"/>
        </p:xfrm>
        <a:graphic>
          <a:graphicData uri="http://schemas.openxmlformats.org/drawingml/2006/table">
            <a:tbl>
              <a:tblPr/>
              <a:tblGrid>
                <a:gridCol w="1032067">
                  <a:extLst>
                    <a:ext uri="{9D8B030D-6E8A-4147-A177-3AD203B41FA5}">
                      <a16:colId xmlns:a16="http://schemas.microsoft.com/office/drawing/2014/main" val="20000"/>
                    </a:ext>
                  </a:extLst>
                </a:gridCol>
                <a:gridCol w="1032067">
                  <a:extLst>
                    <a:ext uri="{9D8B030D-6E8A-4147-A177-3AD203B41FA5}">
                      <a16:colId xmlns:a16="http://schemas.microsoft.com/office/drawing/2014/main" val="20001"/>
                    </a:ext>
                  </a:extLst>
                </a:gridCol>
                <a:gridCol w="1032067">
                  <a:extLst>
                    <a:ext uri="{9D8B030D-6E8A-4147-A177-3AD203B41FA5}">
                      <a16:colId xmlns:a16="http://schemas.microsoft.com/office/drawing/2014/main" val="20002"/>
                    </a:ext>
                  </a:extLst>
                </a:gridCol>
                <a:gridCol w="1161075">
                  <a:extLst>
                    <a:ext uri="{9D8B030D-6E8A-4147-A177-3AD203B41FA5}">
                      <a16:colId xmlns:a16="http://schemas.microsoft.com/office/drawing/2014/main" val="20003"/>
                    </a:ext>
                  </a:extLst>
                </a:gridCol>
                <a:gridCol w="1338462">
                  <a:extLst>
                    <a:ext uri="{9D8B030D-6E8A-4147-A177-3AD203B41FA5}">
                      <a16:colId xmlns:a16="http://schemas.microsoft.com/office/drawing/2014/main" val="20004"/>
                    </a:ext>
                  </a:extLst>
                </a:gridCol>
                <a:gridCol w="1338462">
                  <a:extLst>
                    <a:ext uri="{9D8B030D-6E8A-4147-A177-3AD203B41FA5}">
                      <a16:colId xmlns:a16="http://schemas.microsoft.com/office/drawing/2014/main" val="20005"/>
                    </a:ext>
                  </a:extLst>
                </a:gridCol>
              </a:tblGrid>
              <a:tr h="190500">
                <a:tc>
                  <a:txBody>
                    <a:bodyPr/>
                    <a:lstStyle/>
                    <a:p>
                      <a:pPr algn="ctr" fontAlgn="b"/>
                      <a:r>
                        <a:rPr lang="en-US" sz="2000" b="0" i="0" u="none" strike="noStrike" dirty="0" err="1">
                          <a:solidFill>
                            <a:schemeClr val="bg1"/>
                          </a:solidFill>
                          <a:latin typeface="Calibri"/>
                        </a:rPr>
                        <a:t>Score_id</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RollNo</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SubNo</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a:rPr>
                        <a:t>Marks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exam_name</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tot_mark</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Theory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Theory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Practical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Theory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Theory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Theory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6" name="TextBox 5">
            <a:extLst>
              <a:ext uri="{FF2B5EF4-FFF2-40B4-BE49-F238E27FC236}">
                <a16:creationId xmlns:a16="http://schemas.microsoft.com/office/drawing/2014/main" id="{A17D4FA5-F77B-4F30-9628-BACA31CE115D}"/>
              </a:ext>
            </a:extLst>
          </p:cNvPr>
          <p:cNvSpPr txBox="1">
            <a:spLocks noChangeArrowheads="1"/>
          </p:cNvSpPr>
          <p:nvPr/>
        </p:nvSpPr>
        <p:spPr bwMode="auto">
          <a:xfrm>
            <a:off x="836613" y="3733800"/>
            <a:ext cx="7948612" cy="261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sz="2000">
                <a:solidFill>
                  <a:srgbClr val="C00000"/>
                </a:solidFill>
                <a:latin typeface="Comic Sans MS" panose="030F0702030302020204" pitchFamily="66" charset="0"/>
              </a:rPr>
              <a:t>Table Schema:</a:t>
            </a:r>
            <a:r>
              <a:rPr lang="en-US" altLang="en-US" sz="2000">
                <a:latin typeface="Comic Sans MS" panose="030F0702030302020204" pitchFamily="66" charset="0"/>
              </a:rPr>
              <a:t> </a:t>
            </a:r>
          </a:p>
          <a:p>
            <a:pPr eaLnBrk="1" hangingPunct="1"/>
            <a:r>
              <a:rPr lang="en-US" altLang="en-US" sz="2000">
                <a:latin typeface="Comic Sans MS" panose="030F0702030302020204" pitchFamily="66" charset="0"/>
              </a:rPr>
              <a:t>{Score_id, RollNo, SubNo, Marks, exam_name, tot_mark}</a:t>
            </a:r>
          </a:p>
          <a:p>
            <a:pPr eaLnBrk="1" hangingPunct="1"/>
            <a:r>
              <a:rPr lang="en-US" altLang="en-US" sz="2000">
                <a:solidFill>
                  <a:srgbClr val="C00000"/>
                </a:solidFill>
                <a:latin typeface="Comic Sans MS" panose="030F0702030302020204" pitchFamily="66" charset="0"/>
              </a:rPr>
              <a:t>Primary Key:</a:t>
            </a:r>
            <a:r>
              <a:rPr lang="en-US" altLang="en-US" sz="2000">
                <a:latin typeface="Comic Sans MS" panose="030F0702030302020204" pitchFamily="66" charset="0"/>
              </a:rPr>
              <a:t> </a:t>
            </a:r>
          </a:p>
          <a:p>
            <a:pPr eaLnBrk="1" hangingPunct="1"/>
            <a:r>
              <a:rPr lang="en-US" altLang="en-US" sz="2000">
                <a:latin typeface="Comic Sans MS" panose="030F0702030302020204" pitchFamily="66" charset="0"/>
              </a:rPr>
              <a:t>{RollNo, SubNo}</a:t>
            </a:r>
          </a:p>
          <a:p>
            <a:pPr eaLnBrk="1" hangingPunct="1"/>
            <a:r>
              <a:rPr lang="en-US" altLang="en-US" sz="2000">
                <a:solidFill>
                  <a:srgbClr val="C00000"/>
                </a:solidFill>
                <a:latin typeface="Comic Sans MS" panose="030F0702030302020204" pitchFamily="66" charset="0"/>
              </a:rPr>
              <a:t>Transitive Dependency: A </a:t>
            </a:r>
            <a:r>
              <a:rPr lang="en-US" altLang="en-US" sz="2000">
                <a:solidFill>
                  <a:srgbClr val="C00000"/>
                </a:solidFill>
                <a:latin typeface="Comic Sans MS" panose="030F0702030302020204" pitchFamily="66" charset="0"/>
                <a:sym typeface="Wingdings" panose="05000000000000000000" pitchFamily="2" charset="2"/>
              </a:rPr>
              <a:t> B, B C, A  C</a:t>
            </a:r>
            <a:endParaRPr lang="en-US" altLang="en-US" sz="2000">
              <a:latin typeface="Comic Sans MS" panose="030F0702030302020204" pitchFamily="66" charset="0"/>
            </a:endParaRPr>
          </a:p>
          <a:p>
            <a:pPr eaLnBrk="1" hangingPunct="1"/>
            <a:r>
              <a:rPr lang="en-US" altLang="en-US" sz="2000">
                <a:latin typeface="Comic Sans MS" panose="030F0702030302020204" pitchFamily="66" charset="0"/>
              </a:rPr>
              <a:t>{RollNo, SubNo} </a:t>
            </a:r>
            <a:r>
              <a:rPr lang="en-US" altLang="en-US" sz="2000">
                <a:latin typeface="Comic Sans MS" panose="030F0702030302020204" pitchFamily="66" charset="0"/>
                <a:sym typeface="Wingdings" panose="05000000000000000000" pitchFamily="2" charset="2"/>
              </a:rPr>
              <a:t> {exam_name}  {exam_name} {tot_mark} </a:t>
            </a:r>
          </a:p>
          <a:p>
            <a:pPr eaLnBrk="1" hangingPunct="1"/>
            <a:endParaRPr lang="en-US" altLang="en-US" sz="2000">
              <a:latin typeface="Comic Sans MS" panose="030F0702030302020204" pitchFamily="66"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additive="base">
                                        <p:cTn id="1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 calcmode="lin" valueType="num">
                                      <p:cBhvr additive="base">
                                        <p:cTn id="2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anim calcmode="lin" valueType="num">
                                      <p:cBhvr additive="base">
                                        <p:cTn id="3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4" end="4"/>
                                            </p:txEl>
                                          </p:spTgt>
                                        </p:tgtEl>
                                        <p:attrNameLst>
                                          <p:attrName>style.visibility</p:attrName>
                                        </p:attrNameLst>
                                      </p:cBhvr>
                                      <p:to>
                                        <p:strVal val="visible"/>
                                      </p:to>
                                    </p:set>
                                    <p:anim calcmode="lin" valueType="num">
                                      <p:cBhvr additive="base">
                                        <p:cTn id="37"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5" end="5"/>
                                            </p:txEl>
                                          </p:spTgt>
                                        </p:tgtEl>
                                        <p:attrNameLst>
                                          <p:attrName>style.visibility</p:attrName>
                                        </p:attrNameLst>
                                      </p:cBhvr>
                                      <p:to>
                                        <p:strVal val="visible"/>
                                      </p:to>
                                    </p:set>
                                    <p:anim calcmode="lin" valueType="num">
                                      <p:cBhvr additive="base">
                                        <p:cTn id="43"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879029BF-E33E-42D5-B809-0F3ECC047F2B}"/>
              </a:ext>
            </a:extLst>
          </p:cNvPr>
          <p:cNvSpPr>
            <a:spLocks noGrp="1" noChangeArrowheads="1"/>
          </p:cNvSpPr>
          <p:nvPr>
            <p:ph type="body" idx="1"/>
          </p:nvPr>
        </p:nvSpPr>
        <p:spPr>
          <a:xfrm>
            <a:off x="304800" y="1143000"/>
            <a:ext cx="8001000" cy="5181600"/>
          </a:xfrm>
        </p:spPr>
        <p:txBody>
          <a:bodyPr/>
          <a:lstStyle/>
          <a:p>
            <a:pPr marL="609600" indent="-609600" algn="just" eaLnBrk="1" hangingPunct="1">
              <a:buFontTx/>
              <a:buAutoNum type="arabicPeriod"/>
            </a:pPr>
            <a:r>
              <a:rPr lang="en-US" altLang="en-US" sz="28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Move all items involved in transitive dependencies to a new entity.</a:t>
            </a:r>
          </a:p>
          <a:p>
            <a:pPr marL="609600" indent="-609600" algn="just" eaLnBrk="1" hangingPunct="1">
              <a:buFontTx/>
              <a:buAutoNum type="arabicPeriod"/>
            </a:pPr>
            <a:r>
              <a:rPr lang="en-US" altLang="en-US" sz="28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Identify a primary key for the new entity.</a:t>
            </a:r>
          </a:p>
          <a:p>
            <a:pPr marL="609600" indent="-609600" algn="just" eaLnBrk="1" hangingPunct="1">
              <a:buFontTx/>
              <a:buAutoNum type="arabicPeriod"/>
            </a:pPr>
            <a:r>
              <a:rPr lang="en-US" altLang="en-US" sz="28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Place the primary key for the new entity as a foreign key on the original entity. </a:t>
            </a:r>
          </a:p>
          <a:p>
            <a:pPr marL="609600" indent="-609600" eaLnBrk="1" hangingPunct="1">
              <a:spcBef>
                <a:spcPct val="50000"/>
              </a:spcBef>
              <a:buFontTx/>
              <a:buNone/>
            </a:pPr>
            <a:r>
              <a:rPr lang="en-US" altLang="en-US" sz="2800" b="1">
                <a:solidFill>
                  <a:srgbClr val="0000CC"/>
                </a:solidFill>
                <a:latin typeface="Comic Sans MS" panose="030F0702030302020204" pitchFamily="66" charset="0"/>
                <a:cs typeface="Times New Roman" panose="02020603050405020304" pitchFamily="18" charset="0"/>
              </a:rPr>
              <a:t>Example</a:t>
            </a:r>
            <a:endParaRPr lang="en-US" altLang="en-US" sz="2800" b="1">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endParaRPr>
          </a:p>
        </p:txBody>
      </p:sp>
      <p:sp>
        <p:nvSpPr>
          <p:cNvPr id="22531" name="Rectangle 3">
            <a:extLst>
              <a:ext uri="{FF2B5EF4-FFF2-40B4-BE49-F238E27FC236}">
                <a16:creationId xmlns:a16="http://schemas.microsoft.com/office/drawing/2014/main" id="{6ECAFC83-0790-4FAB-8DD1-843469BB05E2}"/>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3NF - Decomposition</a:t>
            </a:r>
          </a:p>
        </p:txBody>
      </p:sp>
      <p:graphicFrame>
        <p:nvGraphicFramePr>
          <p:cNvPr id="4" name="Table 3">
            <a:extLst>
              <a:ext uri="{FF2B5EF4-FFF2-40B4-BE49-F238E27FC236}">
                <a16:creationId xmlns:a16="http://schemas.microsoft.com/office/drawing/2014/main" id="{F114A87F-4BC7-4BAC-A4B6-B11B813D8BB1}"/>
              </a:ext>
            </a:extLst>
          </p:cNvPr>
          <p:cNvGraphicFramePr>
            <a:graphicFrameLocks noGrp="1"/>
          </p:cNvGraphicFramePr>
          <p:nvPr/>
        </p:nvGraphicFramePr>
        <p:xfrm>
          <a:off x="304800" y="4352925"/>
          <a:ext cx="5595938" cy="2200275"/>
        </p:xfrm>
        <a:graphic>
          <a:graphicData uri="http://schemas.openxmlformats.org/drawingml/2006/table">
            <a:tbl>
              <a:tblPr/>
              <a:tblGrid>
                <a:gridCol w="1032104">
                  <a:extLst>
                    <a:ext uri="{9D8B030D-6E8A-4147-A177-3AD203B41FA5}">
                      <a16:colId xmlns:a16="http://schemas.microsoft.com/office/drawing/2014/main" val="20000"/>
                    </a:ext>
                  </a:extLst>
                </a:gridCol>
                <a:gridCol w="1032104">
                  <a:extLst>
                    <a:ext uri="{9D8B030D-6E8A-4147-A177-3AD203B41FA5}">
                      <a16:colId xmlns:a16="http://schemas.microsoft.com/office/drawing/2014/main" val="20001"/>
                    </a:ext>
                  </a:extLst>
                </a:gridCol>
                <a:gridCol w="1032104">
                  <a:extLst>
                    <a:ext uri="{9D8B030D-6E8A-4147-A177-3AD203B41FA5}">
                      <a16:colId xmlns:a16="http://schemas.microsoft.com/office/drawing/2014/main" val="20002"/>
                    </a:ext>
                  </a:extLst>
                </a:gridCol>
                <a:gridCol w="1161116">
                  <a:extLst>
                    <a:ext uri="{9D8B030D-6E8A-4147-A177-3AD203B41FA5}">
                      <a16:colId xmlns:a16="http://schemas.microsoft.com/office/drawing/2014/main" val="20003"/>
                    </a:ext>
                  </a:extLst>
                </a:gridCol>
                <a:gridCol w="1338510">
                  <a:extLst>
                    <a:ext uri="{9D8B030D-6E8A-4147-A177-3AD203B41FA5}">
                      <a16:colId xmlns:a16="http://schemas.microsoft.com/office/drawing/2014/main" val="20004"/>
                    </a:ext>
                  </a:extLst>
                </a:gridCol>
              </a:tblGrid>
              <a:tr h="190500">
                <a:tc>
                  <a:txBody>
                    <a:bodyPr/>
                    <a:lstStyle/>
                    <a:p>
                      <a:pPr algn="ctr" fontAlgn="b"/>
                      <a:r>
                        <a:rPr lang="en-US" sz="2000" b="0" i="0" u="none" strike="noStrike" dirty="0" err="1">
                          <a:solidFill>
                            <a:schemeClr val="bg1"/>
                          </a:solidFill>
                          <a:latin typeface="Calibri"/>
                        </a:rPr>
                        <a:t>Score_id</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RollNo</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SubNo</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a:rPr>
                        <a:t>Marks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exam_name</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Theory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Theory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Practical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Theory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Theory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Theory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graphicFrame>
        <p:nvGraphicFramePr>
          <p:cNvPr id="6" name="Table 5">
            <a:extLst>
              <a:ext uri="{FF2B5EF4-FFF2-40B4-BE49-F238E27FC236}">
                <a16:creationId xmlns:a16="http://schemas.microsoft.com/office/drawing/2014/main" id="{436B7E9C-FBF6-4E73-87F2-BB9C759CD215}"/>
              </a:ext>
            </a:extLst>
          </p:cNvPr>
          <p:cNvGraphicFramePr>
            <a:graphicFrameLocks noGrp="1"/>
          </p:cNvGraphicFramePr>
          <p:nvPr/>
        </p:nvGraphicFramePr>
        <p:xfrm>
          <a:off x="6172200" y="4352925"/>
          <a:ext cx="2676525" cy="942975"/>
        </p:xfrm>
        <a:graphic>
          <a:graphicData uri="http://schemas.openxmlformats.org/drawingml/2006/table">
            <a:tbl>
              <a:tblPr/>
              <a:tblGrid>
                <a:gridCol w="1338263">
                  <a:extLst>
                    <a:ext uri="{9D8B030D-6E8A-4147-A177-3AD203B41FA5}">
                      <a16:colId xmlns:a16="http://schemas.microsoft.com/office/drawing/2014/main" val="20000"/>
                    </a:ext>
                  </a:extLst>
                </a:gridCol>
                <a:gridCol w="1338263">
                  <a:extLst>
                    <a:ext uri="{9D8B030D-6E8A-4147-A177-3AD203B41FA5}">
                      <a16:colId xmlns:a16="http://schemas.microsoft.com/office/drawing/2014/main" val="20001"/>
                    </a:ext>
                  </a:extLst>
                </a:gridCol>
              </a:tblGrid>
              <a:tr h="190500">
                <a:tc>
                  <a:txBody>
                    <a:bodyPr/>
                    <a:lstStyle/>
                    <a:p>
                      <a:pPr algn="ctr" fontAlgn="b"/>
                      <a:r>
                        <a:rPr lang="en-US" sz="2000" b="0" i="0" u="none" strike="noStrike" dirty="0" err="1">
                          <a:solidFill>
                            <a:schemeClr val="bg1"/>
                          </a:solidFill>
                          <a:latin typeface="Calibri"/>
                        </a:rPr>
                        <a:t>exam_name</a:t>
                      </a:r>
                      <a:endParaRPr lang="en-US" sz="2000" b="0" i="0" u="none" strike="noStrike" dirty="0">
                        <a:solidFill>
                          <a:schemeClr val="bg1"/>
                        </a:solidFill>
                        <a:latin typeface="Calibri"/>
                      </a:endParaRP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tot_mark</a:t>
                      </a:r>
                      <a:endParaRPr lang="en-US" sz="2000" b="0" i="0" u="none" strike="noStrike" dirty="0">
                        <a:solidFill>
                          <a:schemeClr val="bg1"/>
                        </a:solidFill>
                        <a:latin typeface="Calibri"/>
                      </a:endParaRP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Theory</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80</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dirty="0">
                          <a:solidFill>
                            <a:srgbClr val="0000CC"/>
                          </a:solidFill>
                          <a:latin typeface="Calibri"/>
                        </a:rPr>
                        <a:t>Practical</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100</a:t>
                      </a:r>
                    </a:p>
                  </a:txBody>
                  <a:tcPr marL="9524" marR="9524"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2">
                                            <p:txEl>
                                              <p:pRg st="0" end="0"/>
                                            </p:txEl>
                                          </p:spTgt>
                                        </p:tgtEl>
                                        <p:attrNameLst>
                                          <p:attrName>style.visibility</p:attrName>
                                        </p:attrNameLst>
                                      </p:cBhvr>
                                      <p:to>
                                        <p:strVal val="visible"/>
                                      </p:to>
                                    </p:set>
                                    <p:anim calcmode="lin" valueType="num">
                                      <p:cBhvr additive="base">
                                        <p:cTn id="7" dur="500" fill="hold"/>
                                        <p:tgtEl>
                                          <p:spTgt spid="2048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8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482">
                                            <p:txEl>
                                              <p:pRg st="1" end="1"/>
                                            </p:txEl>
                                          </p:spTgt>
                                        </p:tgtEl>
                                        <p:attrNameLst>
                                          <p:attrName>style.visibility</p:attrName>
                                        </p:attrNameLst>
                                      </p:cBhvr>
                                      <p:to>
                                        <p:strVal val="visible"/>
                                      </p:to>
                                    </p:set>
                                    <p:anim calcmode="lin" valueType="num">
                                      <p:cBhvr additive="base">
                                        <p:cTn id="13" dur="500" fill="hold"/>
                                        <p:tgtEl>
                                          <p:spTgt spid="2048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8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482">
                                            <p:txEl>
                                              <p:pRg st="2" end="2"/>
                                            </p:txEl>
                                          </p:spTgt>
                                        </p:tgtEl>
                                        <p:attrNameLst>
                                          <p:attrName>style.visibility</p:attrName>
                                        </p:attrNameLst>
                                      </p:cBhvr>
                                      <p:to>
                                        <p:strVal val="visible"/>
                                      </p:to>
                                    </p:set>
                                    <p:anim calcmode="lin" valueType="num">
                                      <p:cBhvr additive="base">
                                        <p:cTn id="19" dur="500" fill="hold"/>
                                        <p:tgtEl>
                                          <p:spTgt spid="2048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48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0482">
                                            <p:txEl>
                                              <p:pRg st="3" end="3"/>
                                            </p:txEl>
                                          </p:spTgt>
                                        </p:tgtEl>
                                        <p:attrNameLst>
                                          <p:attrName>style.visibility</p:attrName>
                                        </p:attrNameLst>
                                      </p:cBhvr>
                                      <p:to>
                                        <p:strVal val="visible"/>
                                      </p:to>
                                    </p:set>
                                    <p:anim calcmode="lin" valueType="num">
                                      <p:cBhvr additive="base">
                                        <p:cTn id="25" dur="500" fill="hold"/>
                                        <p:tgtEl>
                                          <p:spTgt spid="2048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48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additive="base">
                                        <p:cTn id="35" dur="500" fill="hold"/>
                                        <p:tgtEl>
                                          <p:spTgt spid="6"/>
                                        </p:tgtEl>
                                        <p:attrNameLst>
                                          <p:attrName>ppt_x</p:attrName>
                                        </p:attrNameLst>
                                      </p:cBhvr>
                                      <p:tavLst>
                                        <p:tav tm="0">
                                          <p:val>
                                            <p:strVal val="#ppt_x"/>
                                          </p:val>
                                        </p:tav>
                                        <p:tav tm="100000">
                                          <p:val>
                                            <p:strVal val="#ppt_x"/>
                                          </p:val>
                                        </p:tav>
                                      </p:tavLst>
                                    </p:anim>
                                    <p:anim calcmode="lin" valueType="num">
                                      <p:cBhvr additive="base">
                                        <p:cTn id="3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2ED8FB62-BB10-4F4B-A177-39C4B86E86E0}"/>
              </a:ext>
            </a:extLst>
          </p:cNvPr>
          <p:cNvSpPr>
            <a:spLocks noGrp="1" noChangeArrowheads="1"/>
          </p:cNvSpPr>
          <p:nvPr>
            <p:ph type="body" idx="1"/>
          </p:nvPr>
        </p:nvSpPr>
        <p:spPr>
          <a:xfrm>
            <a:off x="304800" y="1143000"/>
            <a:ext cx="8610600" cy="4724400"/>
          </a:xfrm>
        </p:spPr>
        <p:txBody>
          <a:bodyPr/>
          <a:lstStyle/>
          <a:p>
            <a:pPr marL="609600" indent="-609600" algn="just" eaLnBrk="1" hangingPunct="1">
              <a:buFont typeface="Wingdings" panose="05000000000000000000" pitchFamily="2" charset="2"/>
              <a:buChar char="q"/>
            </a:pP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BCNF does not allow dependencies between attributes that belong to candidate keys.</a:t>
            </a:r>
          </a:p>
          <a:p>
            <a:pPr marL="609600" indent="-609600" algn="just" eaLnBrk="1" hangingPunct="1">
              <a:buFont typeface="Wingdings" panose="05000000000000000000" pitchFamily="2" charset="2"/>
              <a:buChar char="q"/>
            </a:pP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BCNF is a refinement of the third normal form in which it drops the restriction of a non-key attribute from the 3rd normal form.</a:t>
            </a:r>
            <a:r>
              <a:rPr lang="en-US" altLang="en-US" sz="2400" b="1">
                <a:solidFill>
                  <a:srgbClr val="0000CC"/>
                </a:solidFill>
                <a:latin typeface="Comic Sans MS" panose="030F0702030302020204" pitchFamily="66" charset="0"/>
                <a:cs typeface="Times New Roman" panose="02020603050405020304" pitchFamily="18" charset="0"/>
              </a:rPr>
              <a:t> </a:t>
            </a:r>
          </a:p>
          <a:p>
            <a:pPr marL="609600" indent="-609600" algn="just" eaLnBrk="1" hangingPunct="1">
              <a:buFont typeface="Wingdings" panose="05000000000000000000" pitchFamily="2" charset="2"/>
              <a:buChar char="q"/>
            </a:pP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Third normal form and BCNF are not same if the following conditions are true:</a:t>
            </a:r>
          </a:p>
          <a:p>
            <a:pPr marL="1100138" lvl="1" indent="-533400" algn="just" eaLnBrk="1" hangingPunct="1"/>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The table has two or more candidate keys</a:t>
            </a:r>
          </a:p>
          <a:p>
            <a:pPr marL="1100138" lvl="1" indent="-533400" algn="just" eaLnBrk="1" hangingPunct="1"/>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At least two of the candidate keys are composed of more than one attribute</a:t>
            </a:r>
          </a:p>
          <a:p>
            <a:pPr marL="1100138" lvl="1" indent="-533400" algn="just" eaLnBrk="1" hangingPunct="1"/>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The keys are not disjoint i.e. The composite candidate keys share some attributes</a:t>
            </a:r>
          </a:p>
        </p:txBody>
      </p:sp>
      <p:sp>
        <p:nvSpPr>
          <p:cNvPr id="23555" name="Rectangle 3">
            <a:extLst>
              <a:ext uri="{FF2B5EF4-FFF2-40B4-BE49-F238E27FC236}">
                <a16:creationId xmlns:a16="http://schemas.microsoft.com/office/drawing/2014/main" id="{BBBAA7D9-AF81-4523-8395-733142187031}"/>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Boyce-Codd Normal Form  (BCNF)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06">
                                            <p:txEl>
                                              <p:pRg st="0" end="0"/>
                                            </p:txEl>
                                          </p:spTgt>
                                        </p:tgtEl>
                                        <p:attrNameLst>
                                          <p:attrName>style.visibility</p:attrName>
                                        </p:attrNameLst>
                                      </p:cBhvr>
                                      <p:to>
                                        <p:strVal val="visible"/>
                                      </p:to>
                                    </p:set>
                                    <p:anim calcmode="lin" valueType="num">
                                      <p:cBhvr additive="base">
                                        <p:cTn id="7" dur="500" fill="hold"/>
                                        <p:tgtEl>
                                          <p:spTgt spid="2150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506">
                                            <p:txEl>
                                              <p:pRg st="1" end="1"/>
                                            </p:txEl>
                                          </p:spTgt>
                                        </p:tgtEl>
                                        <p:attrNameLst>
                                          <p:attrName>style.visibility</p:attrName>
                                        </p:attrNameLst>
                                      </p:cBhvr>
                                      <p:to>
                                        <p:strVal val="visible"/>
                                      </p:to>
                                    </p:set>
                                    <p:anim calcmode="lin" valueType="num">
                                      <p:cBhvr additive="base">
                                        <p:cTn id="13" dur="500" fill="hold"/>
                                        <p:tgtEl>
                                          <p:spTgt spid="2150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50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506">
                                            <p:txEl>
                                              <p:pRg st="2" end="2"/>
                                            </p:txEl>
                                          </p:spTgt>
                                        </p:tgtEl>
                                        <p:attrNameLst>
                                          <p:attrName>style.visibility</p:attrName>
                                        </p:attrNameLst>
                                      </p:cBhvr>
                                      <p:to>
                                        <p:strVal val="visible"/>
                                      </p:to>
                                    </p:set>
                                    <p:anim calcmode="lin" valueType="num">
                                      <p:cBhvr additive="base">
                                        <p:cTn id="19" dur="500" fill="hold"/>
                                        <p:tgtEl>
                                          <p:spTgt spid="2150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506">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1506">
                                            <p:txEl>
                                              <p:pRg st="3" end="3"/>
                                            </p:txEl>
                                          </p:spTgt>
                                        </p:tgtEl>
                                        <p:attrNameLst>
                                          <p:attrName>style.visibility</p:attrName>
                                        </p:attrNameLst>
                                      </p:cBhvr>
                                      <p:to>
                                        <p:strVal val="visible"/>
                                      </p:to>
                                    </p:set>
                                    <p:anim calcmode="lin" valueType="num">
                                      <p:cBhvr additive="base">
                                        <p:cTn id="23" dur="500" fill="hold"/>
                                        <p:tgtEl>
                                          <p:spTgt spid="21506">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1506">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1506">
                                            <p:txEl>
                                              <p:pRg st="4" end="4"/>
                                            </p:txEl>
                                          </p:spTgt>
                                        </p:tgtEl>
                                        <p:attrNameLst>
                                          <p:attrName>style.visibility</p:attrName>
                                        </p:attrNameLst>
                                      </p:cBhvr>
                                      <p:to>
                                        <p:strVal val="visible"/>
                                      </p:to>
                                    </p:set>
                                    <p:anim calcmode="lin" valueType="num">
                                      <p:cBhvr additive="base">
                                        <p:cTn id="27" dur="500" fill="hold"/>
                                        <p:tgtEl>
                                          <p:spTgt spid="21506">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1506">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1506">
                                            <p:txEl>
                                              <p:pRg st="5" end="5"/>
                                            </p:txEl>
                                          </p:spTgt>
                                        </p:tgtEl>
                                        <p:attrNameLst>
                                          <p:attrName>style.visibility</p:attrName>
                                        </p:attrNameLst>
                                      </p:cBhvr>
                                      <p:to>
                                        <p:strVal val="visible"/>
                                      </p:to>
                                    </p:set>
                                    <p:anim calcmode="lin" valueType="num">
                                      <p:cBhvr additive="base">
                                        <p:cTn id="31" dur="500" fill="hold"/>
                                        <p:tgtEl>
                                          <p:spTgt spid="21506">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150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3066850B-D6FD-426F-9FB9-7862DFD6786D}"/>
              </a:ext>
            </a:extLst>
          </p:cNvPr>
          <p:cNvSpPr>
            <a:spLocks noGrp="1" noChangeArrowheads="1"/>
          </p:cNvSpPr>
          <p:nvPr>
            <p:ph type="body" idx="1"/>
          </p:nvPr>
        </p:nvSpPr>
        <p:spPr>
          <a:xfrm>
            <a:off x="304800" y="1143000"/>
            <a:ext cx="8610600" cy="5029200"/>
          </a:xfrm>
        </p:spPr>
        <p:txBody>
          <a:bodyPr/>
          <a:lstStyle/>
          <a:p>
            <a:pPr marL="609600" indent="-609600" algn="just" eaLnBrk="1" hangingPunct="1">
              <a:buFontTx/>
              <a:buNone/>
            </a:pPr>
            <a:r>
              <a:rPr lang="en-US" altLang="en-US" sz="2800" b="1">
                <a:solidFill>
                  <a:srgbClr val="CC0000"/>
                </a:solidFill>
                <a:latin typeface="Comic Sans MS" panose="030F0702030302020204" pitchFamily="66" charset="0"/>
                <a:cs typeface="Times New Roman" panose="02020603050405020304" pitchFamily="18" charset="0"/>
              </a:rPr>
              <a:t>Example</a:t>
            </a:r>
            <a:endParaRPr lang="en-US" altLang="en-US" sz="2800" b="1">
              <a:latin typeface="Comic Sans MS" panose="030F0702030302020204" pitchFamily="66" charset="0"/>
              <a:cs typeface="Times New Roman" panose="02020603050405020304" pitchFamily="18" charset="0"/>
            </a:endParaRPr>
          </a:p>
        </p:txBody>
      </p:sp>
      <p:sp>
        <p:nvSpPr>
          <p:cNvPr id="24579" name="Rectangle 3">
            <a:extLst>
              <a:ext uri="{FF2B5EF4-FFF2-40B4-BE49-F238E27FC236}">
                <a16:creationId xmlns:a16="http://schemas.microsoft.com/office/drawing/2014/main" id="{7F3EA776-18C4-4142-9D66-C62C94C6D69C}"/>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Boyce-Codd Normal Form  (BCNF)</a:t>
            </a:r>
          </a:p>
        </p:txBody>
      </p:sp>
      <p:graphicFrame>
        <p:nvGraphicFramePr>
          <p:cNvPr id="4" name="Table 3">
            <a:extLst>
              <a:ext uri="{FF2B5EF4-FFF2-40B4-BE49-F238E27FC236}">
                <a16:creationId xmlns:a16="http://schemas.microsoft.com/office/drawing/2014/main" id="{718D9D03-970F-4305-82DE-37985CA621EB}"/>
              </a:ext>
            </a:extLst>
          </p:cNvPr>
          <p:cNvGraphicFramePr>
            <a:graphicFrameLocks noGrp="1"/>
          </p:cNvGraphicFramePr>
          <p:nvPr/>
        </p:nvGraphicFramePr>
        <p:xfrm>
          <a:off x="2667000" y="1990725"/>
          <a:ext cx="3352800" cy="2200275"/>
        </p:xfrm>
        <a:graphic>
          <a:graphicData uri="http://schemas.openxmlformats.org/drawingml/2006/table">
            <a:tbl>
              <a:tblPr/>
              <a:tblGrid>
                <a:gridCol w="1117600">
                  <a:extLst>
                    <a:ext uri="{9D8B030D-6E8A-4147-A177-3AD203B41FA5}">
                      <a16:colId xmlns:a16="http://schemas.microsoft.com/office/drawing/2014/main" val="20000"/>
                    </a:ext>
                  </a:extLst>
                </a:gridCol>
                <a:gridCol w="1117600">
                  <a:extLst>
                    <a:ext uri="{9D8B030D-6E8A-4147-A177-3AD203B41FA5}">
                      <a16:colId xmlns:a16="http://schemas.microsoft.com/office/drawing/2014/main" val="20001"/>
                    </a:ext>
                  </a:extLst>
                </a:gridCol>
                <a:gridCol w="1117600">
                  <a:extLst>
                    <a:ext uri="{9D8B030D-6E8A-4147-A177-3AD203B41FA5}">
                      <a16:colId xmlns:a16="http://schemas.microsoft.com/office/drawing/2014/main" val="20002"/>
                    </a:ext>
                  </a:extLst>
                </a:gridCol>
              </a:tblGrid>
              <a:tr h="190500">
                <a:tc>
                  <a:txBody>
                    <a:bodyPr/>
                    <a:lstStyle/>
                    <a:p>
                      <a:pPr algn="ctr" fontAlgn="b"/>
                      <a:r>
                        <a:rPr lang="en-US" sz="2000" b="0" i="0" u="none" strike="noStrike" dirty="0">
                          <a:solidFill>
                            <a:schemeClr val="bg1"/>
                          </a:solidFill>
                          <a:latin typeface="Calibri"/>
                        </a:rPr>
                        <a:t>Roll 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Calibri"/>
                        </a:rPr>
                        <a:t>SubNo</a:t>
                      </a:r>
                      <a:endParaRPr lang="en-US" sz="2000" b="0"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a:solidFill>
                            <a:schemeClr val="bg1"/>
                          </a:solidFill>
                          <a:latin typeface="Calibri"/>
                        </a:rPr>
                        <a:t>Teacher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Mr.Hari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Mr.Guru</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Ms.Devi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Ms.Mary</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Mr.Abi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Mr.Ali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5" name="TextBox 4">
            <a:extLst>
              <a:ext uri="{FF2B5EF4-FFF2-40B4-BE49-F238E27FC236}">
                <a16:creationId xmlns:a16="http://schemas.microsoft.com/office/drawing/2014/main" id="{2FB334C9-C49A-4A5F-B6E7-43B8F9EDED09}"/>
              </a:ext>
            </a:extLst>
          </p:cNvPr>
          <p:cNvSpPr txBox="1">
            <a:spLocks noChangeArrowheads="1"/>
          </p:cNvSpPr>
          <p:nvPr/>
        </p:nvSpPr>
        <p:spPr bwMode="auto">
          <a:xfrm>
            <a:off x="609600" y="4648200"/>
            <a:ext cx="5627688"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sz="2000">
                <a:solidFill>
                  <a:srgbClr val="C00000"/>
                </a:solidFill>
                <a:latin typeface="Comic Sans MS" panose="030F0702030302020204" pitchFamily="66" charset="0"/>
              </a:rPr>
              <a:t>Table Schema:</a:t>
            </a:r>
            <a:r>
              <a:rPr lang="en-US" altLang="en-US" sz="2000">
                <a:latin typeface="Comic Sans MS" panose="030F0702030302020204" pitchFamily="66" charset="0"/>
              </a:rPr>
              <a:t> {RollNo, SubNo, Teacher}</a:t>
            </a:r>
          </a:p>
          <a:p>
            <a:pPr eaLnBrk="1" hangingPunct="1"/>
            <a:r>
              <a:rPr lang="en-US" altLang="en-US" sz="2000">
                <a:solidFill>
                  <a:srgbClr val="C00000"/>
                </a:solidFill>
                <a:latin typeface="Comic Sans MS" panose="030F0702030302020204" pitchFamily="66" charset="0"/>
              </a:rPr>
              <a:t>Primary Key:</a:t>
            </a:r>
            <a:r>
              <a:rPr lang="en-US" altLang="en-US" sz="2000">
                <a:latin typeface="Comic Sans MS" panose="030F0702030302020204" pitchFamily="66" charset="0"/>
              </a:rPr>
              <a:t> {RollNo, SubNo}</a:t>
            </a:r>
          </a:p>
          <a:p>
            <a:pPr eaLnBrk="1" hangingPunct="1"/>
            <a:r>
              <a:rPr lang="en-US" altLang="en-US" sz="2000">
                <a:solidFill>
                  <a:srgbClr val="C00000"/>
                </a:solidFill>
                <a:latin typeface="Comic Sans MS" panose="030F0702030302020204" pitchFamily="66" charset="0"/>
              </a:rPr>
              <a:t>Dependency:</a:t>
            </a:r>
            <a:r>
              <a:rPr lang="en-US" altLang="en-US" sz="2000">
                <a:latin typeface="Comic Sans MS" panose="030F0702030302020204" pitchFamily="66" charset="0"/>
              </a:rPr>
              <a:t> {RollNo, SubNo} </a:t>
            </a:r>
            <a:r>
              <a:rPr lang="en-US" altLang="en-US" sz="2000">
                <a:latin typeface="Comic Sans MS" panose="030F0702030302020204" pitchFamily="66" charset="0"/>
                <a:sym typeface="Wingdings" panose="05000000000000000000" pitchFamily="2" charset="2"/>
              </a:rPr>
              <a:t> {Teacher} </a:t>
            </a:r>
          </a:p>
          <a:p>
            <a:pPr eaLnBrk="1" hangingPunct="1"/>
            <a:r>
              <a:rPr lang="en-US" altLang="en-US" sz="2000">
                <a:latin typeface="Comic Sans MS" panose="030F0702030302020204" pitchFamily="66" charset="0"/>
                <a:sym typeface="Wingdings" panose="05000000000000000000" pitchFamily="2" charset="2"/>
              </a:rPr>
              <a:t>{Teacher}  </a:t>
            </a:r>
            <a:r>
              <a:rPr lang="en-US" altLang="en-US" sz="2000">
                <a:latin typeface="Comic Sans MS" panose="030F0702030302020204" pitchFamily="66" charset="0"/>
              </a:rPr>
              <a:t>{SubNo}</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anim calcmode="lin" valueType="num">
                                      <p:cBhvr additive="base">
                                        <p:cTn id="7" dur="500" fill="hold"/>
                                        <p:tgtEl>
                                          <p:spTgt spid="2253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0">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 calcmode="lin" valueType="num">
                                      <p:cBhvr additive="base">
                                        <p:cTn id="1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 calcmode="lin" valueType="num">
                                      <p:cBhvr additive="base">
                                        <p:cTn id="2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5">
                                            <p:txEl>
                                              <p:pRg st="2" end="2"/>
                                            </p:txEl>
                                          </p:spTgt>
                                        </p:tgtEl>
                                        <p:attrNameLst>
                                          <p:attrName>style.visibility</p:attrName>
                                        </p:attrNameLst>
                                      </p:cBhvr>
                                      <p:to>
                                        <p:strVal val="visible"/>
                                      </p:to>
                                    </p:set>
                                    <p:anim calcmode="lin" valueType="num">
                                      <p:cBhvr additive="base">
                                        <p:cTn id="2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5">
                                            <p:txEl>
                                              <p:pRg st="3" end="3"/>
                                            </p:txEl>
                                          </p:spTgt>
                                        </p:tgtEl>
                                        <p:attrNameLst>
                                          <p:attrName>style.visibility</p:attrName>
                                        </p:attrNameLst>
                                      </p:cBhvr>
                                      <p:to>
                                        <p:strVal val="visible"/>
                                      </p:to>
                                    </p:set>
                                    <p:anim calcmode="lin" valueType="num">
                                      <p:cBhvr additive="base">
                                        <p:cTn id="3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p:bldP spid="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77B187D9-2612-4338-895F-63D1AFF8BD67}"/>
              </a:ext>
            </a:extLst>
          </p:cNvPr>
          <p:cNvSpPr>
            <a:spLocks noGrp="1" noChangeArrowheads="1"/>
          </p:cNvSpPr>
          <p:nvPr>
            <p:ph type="body" idx="1"/>
          </p:nvPr>
        </p:nvSpPr>
        <p:spPr>
          <a:xfrm>
            <a:off x="304800" y="1143000"/>
            <a:ext cx="8001000" cy="5181600"/>
          </a:xfrm>
        </p:spPr>
        <p:txBody>
          <a:bodyPr/>
          <a:lstStyle/>
          <a:p>
            <a:pPr marL="609600" indent="-609600" algn="just" eaLnBrk="1" hangingPunct="1">
              <a:lnSpc>
                <a:spcPct val="90000"/>
              </a:lnSpc>
              <a:buFontTx/>
              <a:buAutoNum type="arabicPeriod"/>
            </a:pP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Place the two candidate primary keys in separate entities</a:t>
            </a:r>
            <a:endParaRPr lang="en-US" altLang="en-US" sz="2400">
              <a:solidFill>
                <a:srgbClr val="0000CC"/>
              </a:solidFill>
              <a:latin typeface="Comic Sans MS" panose="030F0702030302020204" pitchFamily="66" charset="0"/>
              <a:cs typeface="Times New Roman" panose="02020603050405020304" pitchFamily="18" charset="0"/>
            </a:endParaRPr>
          </a:p>
          <a:p>
            <a:pPr marL="609600" indent="-609600" algn="just" eaLnBrk="1" hangingPunct="1">
              <a:lnSpc>
                <a:spcPct val="90000"/>
              </a:lnSpc>
              <a:buFontTx/>
              <a:buAutoNum type="arabicPeriod"/>
            </a:pPr>
            <a:r>
              <a:rPr lang="en-US" altLang="en-US" sz="2400">
                <a:solidFill>
                  <a:srgbClr val="0000CC"/>
                </a:solidFill>
                <a:latin typeface="Comic Sans MS" panose="030F0702030302020204" pitchFamily="66" charset="0"/>
                <a:cs typeface="Times New Roman" panose="02020603050405020304" pitchFamily="18" charset="0"/>
              </a:rPr>
              <a:t>Place each of the remaining data items in one of the resulting entities according to its dependency on the primary key.</a:t>
            </a: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 </a:t>
            </a:r>
          </a:p>
          <a:p>
            <a:pPr marL="609600" indent="-609600" eaLnBrk="1" hangingPunct="1">
              <a:lnSpc>
                <a:spcPct val="90000"/>
              </a:lnSpc>
              <a:spcBef>
                <a:spcPct val="50000"/>
              </a:spcBef>
              <a:buFontTx/>
              <a:buNone/>
            </a:pPr>
            <a:r>
              <a:rPr lang="en-US" altLang="en-US" sz="2400" b="1">
                <a:solidFill>
                  <a:srgbClr val="0000CC"/>
                </a:solidFill>
                <a:latin typeface="Comic Sans MS" panose="030F0702030302020204" pitchFamily="66" charset="0"/>
                <a:cs typeface="Times New Roman" panose="02020603050405020304" pitchFamily="18" charset="0"/>
              </a:rPr>
              <a:t>Example</a:t>
            </a:r>
            <a:endParaRPr lang="en-US" altLang="en-US" sz="2000" b="1">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endParaRPr>
          </a:p>
        </p:txBody>
      </p:sp>
      <p:sp>
        <p:nvSpPr>
          <p:cNvPr id="25603" name="Rectangle 3">
            <a:extLst>
              <a:ext uri="{FF2B5EF4-FFF2-40B4-BE49-F238E27FC236}">
                <a16:creationId xmlns:a16="http://schemas.microsoft.com/office/drawing/2014/main" id="{3A94DAEF-4AD1-4BDA-8FB6-BB9B139000E7}"/>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BCNF - Decomposition</a:t>
            </a:r>
          </a:p>
        </p:txBody>
      </p:sp>
      <p:graphicFrame>
        <p:nvGraphicFramePr>
          <p:cNvPr id="4" name="Table 3">
            <a:extLst>
              <a:ext uri="{FF2B5EF4-FFF2-40B4-BE49-F238E27FC236}">
                <a16:creationId xmlns:a16="http://schemas.microsoft.com/office/drawing/2014/main" id="{25805806-6F3C-4BBB-BCD8-C7CDCCAB358C}"/>
              </a:ext>
            </a:extLst>
          </p:cNvPr>
          <p:cNvGraphicFramePr>
            <a:graphicFrameLocks noGrp="1"/>
          </p:cNvGraphicFramePr>
          <p:nvPr/>
        </p:nvGraphicFramePr>
        <p:xfrm>
          <a:off x="609600" y="3733800"/>
          <a:ext cx="2235200" cy="2200275"/>
        </p:xfrm>
        <a:graphic>
          <a:graphicData uri="http://schemas.openxmlformats.org/drawingml/2006/table">
            <a:tbl>
              <a:tblPr/>
              <a:tblGrid>
                <a:gridCol w="1117600">
                  <a:extLst>
                    <a:ext uri="{9D8B030D-6E8A-4147-A177-3AD203B41FA5}">
                      <a16:colId xmlns:a16="http://schemas.microsoft.com/office/drawing/2014/main" val="20000"/>
                    </a:ext>
                  </a:extLst>
                </a:gridCol>
                <a:gridCol w="1117600">
                  <a:extLst>
                    <a:ext uri="{9D8B030D-6E8A-4147-A177-3AD203B41FA5}">
                      <a16:colId xmlns:a16="http://schemas.microsoft.com/office/drawing/2014/main" val="20001"/>
                    </a:ext>
                  </a:extLst>
                </a:gridCol>
              </a:tblGrid>
              <a:tr h="190500">
                <a:tc>
                  <a:txBody>
                    <a:bodyPr/>
                    <a:lstStyle/>
                    <a:p>
                      <a:pPr algn="ctr" fontAlgn="b"/>
                      <a:r>
                        <a:rPr lang="en-US" sz="2000" b="1" i="0" u="none" strike="noStrike" dirty="0" err="1">
                          <a:solidFill>
                            <a:schemeClr val="bg1"/>
                          </a:solidFill>
                          <a:latin typeface="Calibri"/>
                        </a:rPr>
                        <a:t>RollNo</a:t>
                      </a:r>
                      <a:endParaRPr lang="en-US" sz="2000" b="1"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err="1">
                          <a:solidFill>
                            <a:schemeClr val="bg1"/>
                          </a:solidFill>
                          <a:latin typeface="Calibri"/>
                        </a:rPr>
                        <a:t>TeachNo</a:t>
                      </a:r>
                      <a:endParaRPr lang="en-US" sz="2000" b="1"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dirty="0">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graphicFrame>
        <p:nvGraphicFramePr>
          <p:cNvPr id="5" name="Table 4">
            <a:extLst>
              <a:ext uri="{FF2B5EF4-FFF2-40B4-BE49-F238E27FC236}">
                <a16:creationId xmlns:a16="http://schemas.microsoft.com/office/drawing/2014/main" id="{3F5B5196-D71E-4444-BEE5-C762704FDBAD}"/>
              </a:ext>
            </a:extLst>
          </p:cNvPr>
          <p:cNvGraphicFramePr>
            <a:graphicFrameLocks noGrp="1"/>
          </p:cNvGraphicFramePr>
          <p:nvPr/>
        </p:nvGraphicFramePr>
        <p:xfrm>
          <a:off x="4419600" y="3810000"/>
          <a:ext cx="3733800" cy="2200275"/>
        </p:xfrm>
        <a:graphic>
          <a:graphicData uri="http://schemas.openxmlformats.org/drawingml/2006/table">
            <a:tbl>
              <a:tblPr/>
              <a:tblGrid>
                <a:gridCol w="1244600">
                  <a:extLst>
                    <a:ext uri="{9D8B030D-6E8A-4147-A177-3AD203B41FA5}">
                      <a16:colId xmlns:a16="http://schemas.microsoft.com/office/drawing/2014/main" val="20000"/>
                    </a:ext>
                  </a:extLst>
                </a:gridCol>
                <a:gridCol w="1244600">
                  <a:extLst>
                    <a:ext uri="{9D8B030D-6E8A-4147-A177-3AD203B41FA5}">
                      <a16:colId xmlns:a16="http://schemas.microsoft.com/office/drawing/2014/main" val="20001"/>
                    </a:ext>
                  </a:extLst>
                </a:gridCol>
                <a:gridCol w="1244600">
                  <a:extLst>
                    <a:ext uri="{9D8B030D-6E8A-4147-A177-3AD203B41FA5}">
                      <a16:colId xmlns:a16="http://schemas.microsoft.com/office/drawing/2014/main" val="20002"/>
                    </a:ext>
                  </a:extLst>
                </a:gridCol>
              </a:tblGrid>
              <a:tr h="190500">
                <a:tc>
                  <a:txBody>
                    <a:bodyPr/>
                    <a:lstStyle/>
                    <a:p>
                      <a:pPr algn="ctr" fontAlgn="b"/>
                      <a:r>
                        <a:rPr lang="en-US" sz="2000" b="1" i="0" u="none" strike="noStrike" dirty="0" err="1">
                          <a:solidFill>
                            <a:schemeClr val="bg1"/>
                          </a:solidFill>
                          <a:latin typeface="Calibri"/>
                        </a:rPr>
                        <a:t>TeachNo</a:t>
                      </a:r>
                      <a:endParaRPr lang="en-US" sz="2000" b="1"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a:solidFill>
                            <a:schemeClr val="bg1"/>
                          </a:solidFill>
                          <a:latin typeface="Calibri"/>
                        </a:rPr>
                        <a:t>Teacher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err="1">
                          <a:solidFill>
                            <a:schemeClr val="bg1"/>
                          </a:solidFill>
                          <a:latin typeface="Calibri"/>
                        </a:rPr>
                        <a:t>SubNo</a:t>
                      </a:r>
                      <a:endParaRPr lang="en-US" sz="2000" b="1"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Mr.Hari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dirty="0">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Mr.Guru</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dirty="0">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Ms.Devi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dirty="0">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Ms.Mary</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dirty="0">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Mr.Abi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dirty="0">
                          <a:solidFill>
                            <a:srgbClr val="0000CC"/>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err="1">
                          <a:solidFill>
                            <a:srgbClr val="0000CC"/>
                          </a:solidFill>
                          <a:latin typeface="Calibri"/>
                        </a:rPr>
                        <a:t>Mr.Ali</a:t>
                      </a:r>
                      <a:endParaRPr lang="en-US" sz="2000" b="0" i="0" u="none" strike="noStrike" dirty="0">
                        <a:solidFill>
                          <a:srgbClr val="0000CC"/>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554">
                                            <p:txEl>
                                              <p:pRg st="0" end="0"/>
                                            </p:txEl>
                                          </p:spTgt>
                                        </p:tgtEl>
                                        <p:attrNameLst>
                                          <p:attrName>style.visibility</p:attrName>
                                        </p:attrNameLst>
                                      </p:cBhvr>
                                      <p:to>
                                        <p:strVal val="visible"/>
                                      </p:to>
                                    </p:set>
                                    <p:anim calcmode="lin" valueType="num">
                                      <p:cBhvr additive="base">
                                        <p:cTn id="7" dur="500" fill="hold"/>
                                        <p:tgtEl>
                                          <p:spTgt spid="2355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554">
                                            <p:txEl>
                                              <p:pRg st="1" end="1"/>
                                            </p:txEl>
                                          </p:spTgt>
                                        </p:tgtEl>
                                        <p:attrNameLst>
                                          <p:attrName>style.visibility</p:attrName>
                                        </p:attrNameLst>
                                      </p:cBhvr>
                                      <p:to>
                                        <p:strVal val="visible"/>
                                      </p:to>
                                    </p:set>
                                    <p:anim calcmode="lin" valueType="num">
                                      <p:cBhvr additive="base">
                                        <p:cTn id="13" dur="500" fill="hold"/>
                                        <p:tgtEl>
                                          <p:spTgt spid="2355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55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3554">
                                            <p:txEl>
                                              <p:pRg st="2" end="2"/>
                                            </p:txEl>
                                          </p:spTgt>
                                        </p:tgtEl>
                                        <p:attrNameLst>
                                          <p:attrName>style.visibility</p:attrName>
                                        </p:attrNameLst>
                                      </p:cBhvr>
                                      <p:to>
                                        <p:strVal val="visible"/>
                                      </p:to>
                                    </p:set>
                                    <p:anim calcmode="lin" valueType="num">
                                      <p:cBhvr additive="base">
                                        <p:cTn id="19" dur="500" fill="hold"/>
                                        <p:tgtEl>
                                          <p:spTgt spid="2355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355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additive="base">
                                        <p:cTn id="29" dur="500" fill="hold"/>
                                        <p:tgtEl>
                                          <p:spTgt spid="5"/>
                                        </p:tgtEl>
                                        <p:attrNameLst>
                                          <p:attrName>ppt_x</p:attrName>
                                        </p:attrNameLst>
                                      </p:cBhvr>
                                      <p:tavLst>
                                        <p:tav tm="0">
                                          <p:val>
                                            <p:strVal val="#ppt_x"/>
                                          </p:val>
                                        </p:tav>
                                        <p:tav tm="100000">
                                          <p:val>
                                            <p:strVal val="#ppt_x"/>
                                          </p:val>
                                        </p:tav>
                                      </p:tavLst>
                                    </p:anim>
                                    <p:anim calcmode="lin" valueType="num">
                                      <p:cBhvr additive="base">
                                        <p:cTn id="3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054C6FBD-82B7-4DCC-BDB0-00D2143B7E5C}"/>
              </a:ext>
            </a:extLst>
          </p:cNvPr>
          <p:cNvSpPr>
            <a:spLocks noGrp="1" noChangeArrowheads="1"/>
          </p:cNvSpPr>
          <p:nvPr>
            <p:ph type="body" idx="1"/>
          </p:nvPr>
        </p:nvSpPr>
        <p:spPr>
          <a:xfrm>
            <a:off x="304800" y="1143000"/>
            <a:ext cx="8001000" cy="5181600"/>
          </a:xfrm>
        </p:spPr>
        <p:txBody>
          <a:bodyPr/>
          <a:lstStyle/>
          <a:p>
            <a:pPr marL="609600" indent="-609600" algn="just" eaLnBrk="1" hangingPunct="1">
              <a:buFontTx/>
              <a:buAutoNum type="arabicPeriod"/>
            </a:pP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If decomposition does not cause any loss of information it is called a </a:t>
            </a:r>
            <a:r>
              <a:rPr lang="en-US" altLang="en-US" sz="2400" b="1">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lossless</a:t>
            </a: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 decomposition. </a:t>
            </a:r>
          </a:p>
          <a:p>
            <a:pPr marL="609600" indent="-609600" algn="just" eaLnBrk="1" hangingPunct="1">
              <a:buFontTx/>
              <a:buAutoNum type="arabicPeriod"/>
            </a:pP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If a decomposition does not cause any dependencies to be lost it is called a </a:t>
            </a:r>
            <a:r>
              <a:rPr lang="en-US" altLang="en-US" sz="2400" b="1">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dependency-preserving</a:t>
            </a: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 decomposition. </a:t>
            </a:r>
          </a:p>
          <a:p>
            <a:pPr marL="609600" indent="-609600" algn="just" eaLnBrk="1" hangingPunct="1">
              <a:buFontTx/>
              <a:buAutoNum type="arabicPeriod"/>
            </a:pP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Any table scheme can be decomposed in a lossless way into a collection of smaller schemas that are in BCNF form. However the dependency preservation is not guaranteed. </a:t>
            </a:r>
          </a:p>
          <a:p>
            <a:pPr marL="609600" indent="-609600" algn="just" eaLnBrk="1" hangingPunct="1">
              <a:buFontTx/>
              <a:buAutoNum type="arabicPeriod"/>
            </a:pP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Any table can be decomposed in a lossless way into 3</a:t>
            </a:r>
            <a:r>
              <a:rPr lang="en-US" altLang="en-US" sz="2400" baseline="300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rd</a:t>
            </a: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 normal form that also preserves the dependencies.</a:t>
            </a:r>
          </a:p>
          <a:p>
            <a:pPr marL="1100138" lvl="1" indent="-533400" algn="just" eaLnBrk="1" hangingPunct="1">
              <a:buFontTx/>
              <a:buChar char="•"/>
            </a:pPr>
            <a:r>
              <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3NF may be better than BCNF in some cases</a:t>
            </a:r>
          </a:p>
          <a:p>
            <a:pPr marL="609600" indent="-609600" algn="just" eaLnBrk="1" hangingPunct="1">
              <a:buFontTx/>
              <a:buNone/>
            </a:pPr>
            <a:endPar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endParaRPr>
          </a:p>
          <a:p>
            <a:pPr marL="609600" indent="-609600" algn="just" eaLnBrk="1" hangingPunct="1">
              <a:buFontTx/>
              <a:buNone/>
            </a:pPr>
            <a:endParaRPr lang="en-US" altLang="en-US" sz="24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endParaRPr>
          </a:p>
        </p:txBody>
      </p:sp>
      <p:sp>
        <p:nvSpPr>
          <p:cNvPr id="26627" name="Rectangle 3">
            <a:extLst>
              <a:ext uri="{FF2B5EF4-FFF2-40B4-BE49-F238E27FC236}">
                <a16:creationId xmlns:a16="http://schemas.microsoft.com/office/drawing/2014/main" id="{1652677D-DC23-4BC3-BFAC-46CD7F6C4AC2}"/>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Decomposition – Loss of Information</a:t>
            </a:r>
          </a:p>
        </p:txBody>
      </p:sp>
      <p:sp>
        <p:nvSpPr>
          <p:cNvPr id="248836" name="Text Box 4">
            <a:extLst>
              <a:ext uri="{FF2B5EF4-FFF2-40B4-BE49-F238E27FC236}">
                <a16:creationId xmlns:a16="http://schemas.microsoft.com/office/drawing/2014/main" id="{C4BF7218-345B-4F7B-9623-F8C7235BFA93}"/>
              </a:ext>
            </a:extLst>
          </p:cNvPr>
          <p:cNvSpPr txBox="1">
            <a:spLocks noChangeArrowheads="1"/>
          </p:cNvSpPr>
          <p:nvPr/>
        </p:nvSpPr>
        <p:spPr bwMode="auto">
          <a:xfrm>
            <a:off x="609600" y="6324600"/>
            <a:ext cx="8001000" cy="457200"/>
          </a:xfrm>
          <a:prstGeom prst="rect">
            <a:avLst/>
          </a:prstGeom>
          <a:solidFill>
            <a:srgbClr val="FFFF99"/>
          </a:solidFill>
          <a:ln w="12700">
            <a:noFill/>
            <a:miter lim="800000"/>
            <a:headEnd type="none" w="sm" len="sm"/>
            <a:tailEnd type="none" w="sm" len="sm"/>
          </a:ln>
          <a:effectLst>
            <a:outerShdw dist="107763" dir="2700000" algn="ctr" rotWithShape="0">
              <a:schemeClr val="bg2"/>
            </a:outerShdw>
          </a:effectLst>
        </p:spPr>
        <p:txBody>
          <a:bodyPr>
            <a:spAutoFit/>
          </a:bodyPr>
          <a:lstStyle/>
          <a:p>
            <a:pPr algn="ctr" eaLnBrk="0" hangingPunct="0">
              <a:spcBef>
                <a:spcPct val="0"/>
              </a:spcBef>
              <a:defRPr/>
            </a:pPr>
            <a:r>
              <a:rPr lang="en-US" dirty="0">
                <a:solidFill>
                  <a:srgbClr val="000066"/>
                </a:solidFill>
                <a:latin typeface="Times New Roman" pitchFamily="18" charset="0"/>
              </a:rPr>
              <a:t>Use your own judgment when decomposing schemas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78">
                                            <p:txEl>
                                              <p:pRg st="0" end="0"/>
                                            </p:txEl>
                                          </p:spTgt>
                                        </p:tgtEl>
                                        <p:attrNameLst>
                                          <p:attrName>style.visibility</p:attrName>
                                        </p:attrNameLst>
                                      </p:cBhvr>
                                      <p:to>
                                        <p:strVal val="visible"/>
                                      </p:to>
                                    </p:set>
                                    <p:anim calcmode="lin" valueType="num">
                                      <p:cBhvr additive="base">
                                        <p:cTn id="7" dur="500" fill="hold"/>
                                        <p:tgtEl>
                                          <p:spTgt spid="2457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7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578">
                                            <p:txEl>
                                              <p:pRg st="1" end="1"/>
                                            </p:txEl>
                                          </p:spTgt>
                                        </p:tgtEl>
                                        <p:attrNameLst>
                                          <p:attrName>style.visibility</p:attrName>
                                        </p:attrNameLst>
                                      </p:cBhvr>
                                      <p:to>
                                        <p:strVal val="visible"/>
                                      </p:to>
                                    </p:set>
                                    <p:anim calcmode="lin" valueType="num">
                                      <p:cBhvr additive="base">
                                        <p:cTn id="13" dur="500" fill="hold"/>
                                        <p:tgtEl>
                                          <p:spTgt spid="2457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7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4578">
                                            <p:txEl>
                                              <p:pRg st="2" end="2"/>
                                            </p:txEl>
                                          </p:spTgt>
                                        </p:tgtEl>
                                        <p:attrNameLst>
                                          <p:attrName>style.visibility</p:attrName>
                                        </p:attrNameLst>
                                      </p:cBhvr>
                                      <p:to>
                                        <p:strVal val="visible"/>
                                      </p:to>
                                    </p:set>
                                    <p:anim calcmode="lin" valueType="num">
                                      <p:cBhvr additive="base">
                                        <p:cTn id="19" dur="500" fill="hold"/>
                                        <p:tgtEl>
                                          <p:spTgt spid="2457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57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4578">
                                            <p:txEl>
                                              <p:pRg st="3" end="3"/>
                                            </p:txEl>
                                          </p:spTgt>
                                        </p:tgtEl>
                                        <p:attrNameLst>
                                          <p:attrName>style.visibility</p:attrName>
                                        </p:attrNameLst>
                                      </p:cBhvr>
                                      <p:to>
                                        <p:strVal val="visible"/>
                                      </p:to>
                                    </p:set>
                                    <p:anim calcmode="lin" valueType="num">
                                      <p:cBhvr additive="base">
                                        <p:cTn id="25" dur="500" fill="hold"/>
                                        <p:tgtEl>
                                          <p:spTgt spid="2457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4578">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4578">
                                            <p:txEl>
                                              <p:pRg st="4" end="4"/>
                                            </p:txEl>
                                          </p:spTgt>
                                        </p:tgtEl>
                                        <p:attrNameLst>
                                          <p:attrName>style.visibility</p:attrName>
                                        </p:attrNameLst>
                                      </p:cBhvr>
                                      <p:to>
                                        <p:strVal val="visible"/>
                                      </p:to>
                                    </p:set>
                                    <p:anim calcmode="lin" valueType="num">
                                      <p:cBhvr additive="base">
                                        <p:cTn id="29" dur="500" fill="hold"/>
                                        <p:tgtEl>
                                          <p:spTgt spid="24578">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457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48836">
                                            <p:bg/>
                                          </p:spTgt>
                                        </p:tgtEl>
                                        <p:attrNameLst>
                                          <p:attrName>style.visibility</p:attrName>
                                        </p:attrNameLst>
                                      </p:cBhvr>
                                      <p:to>
                                        <p:strVal val="visible"/>
                                      </p:to>
                                    </p:set>
                                    <p:anim calcmode="lin" valueType="num">
                                      <p:cBhvr additive="base">
                                        <p:cTn id="35" dur="500" fill="hold"/>
                                        <p:tgtEl>
                                          <p:spTgt spid="248836">
                                            <p:bg/>
                                          </p:spTgt>
                                        </p:tgtEl>
                                        <p:attrNameLst>
                                          <p:attrName>ppt_x</p:attrName>
                                        </p:attrNameLst>
                                      </p:cBhvr>
                                      <p:tavLst>
                                        <p:tav tm="0">
                                          <p:val>
                                            <p:strVal val="#ppt_x"/>
                                          </p:val>
                                        </p:tav>
                                        <p:tav tm="100000">
                                          <p:val>
                                            <p:strVal val="#ppt_x"/>
                                          </p:val>
                                        </p:tav>
                                      </p:tavLst>
                                    </p:anim>
                                    <p:anim calcmode="lin" valueType="num">
                                      <p:cBhvr additive="base">
                                        <p:cTn id="36" dur="500" fill="hold"/>
                                        <p:tgtEl>
                                          <p:spTgt spid="248836">
                                            <p:bg/>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48836">
                                            <p:txEl>
                                              <p:pRg st="0" end="0"/>
                                            </p:txEl>
                                          </p:spTgt>
                                        </p:tgtEl>
                                        <p:attrNameLst>
                                          <p:attrName>style.visibility</p:attrName>
                                        </p:attrNameLst>
                                      </p:cBhvr>
                                      <p:to>
                                        <p:strVal val="visible"/>
                                      </p:to>
                                    </p:set>
                                    <p:anim calcmode="lin" valueType="num">
                                      <p:cBhvr additive="base">
                                        <p:cTn id="39" dur="500" fill="hold"/>
                                        <p:tgtEl>
                                          <p:spTgt spid="248836">
                                            <p:txEl>
                                              <p:pRg st="0" end="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4883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build="p"/>
      <p:bldP spid="248836" grpId="0" build="allAtOnce"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772CE55F-F9FF-494B-9FFB-F97AEDB4C902}"/>
              </a:ext>
            </a:extLst>
          </p:cNvPr>
          <p:cNvSpPr>
            <a:spLocks noGrp="1" noChangeArrowheads="1"/>
          </p:cNvSpPr>
          <p:nvPr>
            <p:ph type="body" idx="1"/>
          </p:nvPr>
        </p:nvSpPr>
        <p:spPr>
          <a:xfrm>
            <a:off x="304800" y="1143000"/>
            <a:ext cx="8610600" cy="5562600"/>
          </a:xfrm>
        </p:spPr>
        <p:txBody>
          <a:bodyPr/>
          <a:lstStyle/>
          <a:p>
            <a:pPr marL="609600" indent="-609600" algn="just" eaLnBrk="1" hangingPunct="1"/>
            <a:r>
              <a:rPr lang="en-US" altLang="en-US" sz="28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Fourth normal form eliminates independent many-to-one relationships between columns. </a:t>
            </a:r>
          </a:p>
          <a:p>
            <a:pPr marL="609600" indent="-609600" algn="just" eaLnBrk="1" hangingPunct="1"/>
            <a:r>
              <a:rPr lang="en-US" altLang="en-US" sz="28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To be in Fourth Normal Form, </a:t>
            </a:r>
          </a:p>
          <a:p>
            <a:pPr marL="1100138" lvl="1" indent="-533400" algn="just" eaLnBrk="1" hangingPunct="1"/>
            <a:r>
              <a:rPr lang="en-US" altLang="en-US">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a relation must first be in Boyce-Codd Normal Form. </a:t>
            </a:r>
          </a:p>
          <a:p>
            <a:pPr marL="1100138" lvl="1" indent="-533400" algn="just" eaLnBrk="1" hangingPunct="1"/>
            <a:r>
              <a:rPr lang="en-US" altLang="en-US">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a given relation may not contain more than one multi-valued attribute. </a:t>
            </a:r>
            <a:r>
              <a:rPr lang="en-US" altLang="en-US" b="1">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(Multi-valued Dependency)</a:t>
            </a:r>
          </a:p>
          <a:p>
            <a:pPr marL="609600" indent="-609600" algn="just" eaLnBrk="1" hangingPunct="1">
              <a:buFontTx/>
              <a:buNone/>
            </a:pPr>
            <a:endParaRPr lang="en-US" altLang="en-US" sz="2800">
              <a:solidFill>
                <a:srgbClr val="0000CC"/>
              </a:solidFill>
              <a:latin typeface="Comic Sans MS" panose="030F0702030302020204" pitchFamily="66" charset="0"/>
              <a:cs typeface="Times New Roman" panose="02020603050405020304" pitchFamily="18" charset="0"/>
            </a:endParaRPr>
          </a:p>
          <a:p>
            <a:pPr marL="609600" indent="-609600" algn="just" eaLnBrk="1" hangingPunct="1">
              <a:buFontTx/>
              <a:buNone/>
            </a:pPr>
            <a:endParaRPr lang="en-US" altLang="en-US" sz="28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endParaRPr>
          </a:p>
          <a:p>
            <a:pPr marL="609600" indent="-609600" algn="just" eaLnBrk="1" hangingPunct="1">
              <a:buFontTx/>
              <a:buNone/>
            </a:pPr>
            <a:r>
              <a:rPr lang="en-US" altLang="en-US" sz="28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 </a:t>
            </a:r>
          </a:p>
          <a:p>
            <a:pPr marL="609600" indent="-609600" algn="just" eaLnBrk="1" hangingPunct="1">
              <a:buFontTx/>
              <a:buNone/>
            </a:pPr>
            <a:endParaRPr lang="en-US" altLang="en-US" sz="2800">
              <a:solidFill>
                <a:srgbClr val="0000CC"/>
              </a:solidFill>
              <a:latin typeface="Comic Sans MS" panose="030F0702030302020204" pitchFamily="66" charset="0"/>
              <a:cs typeface="Times New Roman" panose="02020603050405020304" pitchFamily="18" charset="0"/>
            </a:endParaRPr>
          </a:p>
        </p:txBody>
      </p:sp>
      <p:sp>
        <p:nvSpPr>
          <p:cNvPr id="27651" name="Rectangle 3">
            <a:extLst>
              <a:ext uri="{FF2B5EF4-FFF2-40B4-BE49-F238E27FC236}">
                <a16:creationId xmlns:a16="http://schemas.microsoft.com/office/drawing/2014/main" id="{4440D2F9-728C-4C3C-8EA7-F7D0953B5464}"/>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Fourth Normal Form  (4NF) </a:t>
            </a:r>
          </a:p>
        </p:txBody>
      </p:sp>
      <p:sp>
        <p:nvSpPr>
          <p:cNvPr id="27652" name="Rectangle 4">
            <a:extLst>
              <a:ext uri="{FF2B5EF4-FFF2-40B4-BE49-F238E27FC236}">
                <a16:creationId xmlns:a16="http://schemas.microsoft.com/office/drawing/2014/main" id="{2BA88DC3-A65D-41EA-9D5D-619476D7358F}"/>
              </a:ext>
            </a:extLst>
          </p:cNvPr>
          <p:cNvSpPr>
            <a:spLocks noChangeArrowheads="1"/>
          </p:cNvSpPr>
          <p:nvPr/>
        </p:nvSpPr>
        <p:spPr bwMode="auto">
          <a:xfrm>
            <a:off x="1588" y="1189038"/>
            <a:ext cx="91440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spcBef>
                <a:spcPct val="0"/>
              </a:spcBef>
            </a:pPr>
            <a:r>
              <a:rPr lang="en-US" altLang="en-US" sz="1200" b="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 </a:t>
            </a:r>
          </a:p>
          <a:p>
            <a:pPr>
              <a:spcBef>
                <a:spcPct val="0"/>
              </a:spcBef>
            </a:pPr>
            <a:endParaRPr lang="en-US" altLang="en-US" b="0">
              <a:solidFill>
                <a:schemeClr val="tx1"/>
              </a:solidFill>
              <a:latin typeface="Times New Roman" panose="02020603050405020304" pitchFamily="18" charset="0"/>
            </a:endParaRPr>
          </a:p>
        </p:txBody>
      </p:sp>
      <p:sp>
        <p:nvSpPr>
          <p:cNvPr id="27653" name="Rectangle 6">
            <a:extLst>
              <a:ext uri="{FF2B5EF4-FFF2-40B4-BE49-F238E27FC236}">
                <a16:creationId xmlns:a16="http://schemas.microsoft.com/office/drawing/2014/main" id="{A0AFA1C4-DCB1-4AF5-9399-DC904D2EAB4C}"/>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endParaRPr lang="en-US" altLang="en-US"/>
          </a:p>
        </p:txBody>
      </p:sp>
      <p:sp>
        <p:nvSpPr>
          <p:cNvPr id="27654" name="Rectangle 8">
            <a:extLst>
              <a:ext uri="{FF2B5EF4-FFF2-40B4-BE49-F238E27FC236}">
                <a16:creationId xmlns:a16="http://schemas.microsoft.com/office/drawing/2014/main" id="{9DA8EBFE-4E1A-4E5E-8E90-D155CCD6C67C}"/>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endParaRPr lang="en-US"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 calcmode="lin" valueType="num">
                                      <p:cBhvr additive="base">
                                        <p:cTn id="7" dur="500" fill="hold"/>
                                        <p:tgtEl>
                                          <p:spTgt spid="2560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60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5602">
                                            <p:txEl>
                                              <p:pRg st="1" end="1"/>
                                            </p:txEl>
                                          </p:spTgt>
                                        </p:tgtEl>
                                        <p:attrNameLst>
                                          <p:attrName>style.visibility</p:attrName>
                                        </p:attrNameLst>
                                      </p:cBhvr>
                                      <p:to>
                                        <p:strVal val="visible"/>
                                      </p:to>
                                    </p:set>
                                    <p:anim calcmode="lin" valueType="num">
                                      <p:cBhvr additive="base">
                                        <p:cTn id="13" dur="500" fill="hold"/>
                                        <p:tgtEl>
                                          <p:spTgt spid="2560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560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 calcmode="lin" valueType="num">
                                      <p:cBhvr additive="base">
                                        <p:cTn id="17" dur="500" fill="hold"/>
                                        <p:tgtEl>
                                          <p:spTgt spid="2560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560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5602">
                                            <p:txEl>
                                              <p:pRg st="3" end="3"/>
                                            </p:txEl>
                                          </p:spTgt>
                                        </p:tgtEl>
                                        <p:attrNameLst>
                                          <p:attrName>style.visibility</p:attrName>
                                        </p:attrNameLst>
                                      </p:cBhvr>
                                      <p:to>
                                        <p:strVal val="visible"/>
                                      </p:to>
                                    </p:set>
                                    <p:anim calcmode="lin" valueType="num">
                                      <p:cBhvr additive="base">
                                        <p:cTn id="21" dur="500" fill="hold"/>
                                        <p:tgtEl>
                                          <p:spTgt spid="2560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560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D2045FDE-1CA2-45C4-837D-ED29A323DCE5}"/>
              </a:ext>
            </a:extLst>
          </p:cNvPr>
          <p:cNvSpPr>
            <a:spLocks noGrp="1" noChangeArrowheads="1"/>
          </p:cNvSpPr>
          <p:nvPr>
            <p:ph type="body" idx="1"/>
          </p:nvPr>
        </p:nvSpPr>
        <p:spPr>
          <a:xfrm>
            <a:off x="304800" y="1143000"/>
            <a:ext cx="8610600" cy="4724400"/>
          </a:xfrm>
        </p:spPr>
        <p:txBody>
          <a:bodyPr/>
          <a:lstStyle/>
          <a:p>
            <a:pPr marL="609600" indent="-609600" algn="just" eaLnBrk="1" hangingPunct="1">
              <a:buFontTx/>
              <a:buNone/>
            </a:pPr>
            <a:r>
              <a:rPr lang="en-US" altLang="en-US" sz="2800" b="1">
                <a:solidFill>
                  <a:srgbClr val="0000CC"/>
                </a:solidFill>
                <a:latin typeface="Comic Sans MS" panose="030F0702030302020204" pitchFamily="66" charset="0"/>
                <a:cs typeface="Times New Roman" panose="02020603050405020304" pitchFamily="18" charset="0"/>
              </a:rPr>
              <a:t>Point to be noted for Multi-valued Dependency</a:t>
            </a:r>
          </a:p>
          <a:p>
            <a:pPr marL="609600" indent="-609600" algn="just" eaLnBrk="1" hangingPunct="1">
              <a:buFont typeface="Wingdings" panose="05000000000000000000" pitchFamily="2" charset="2"/>
              <a:buChar char="q"/>
            </a:pPr>
            <a:r>
              <a:rPr lang="en-US" altLang="en-US" sz="2800">
                <a:solidFill>
                  <a:srgbClr val="0000CC"/>
                </a:solidFill>
                <a:latin typeface="Comic Sans MS" panose="030F0702030302020204" pitchFamily="66" charset="0"/>
                <a:cs typeface="Times New Roman" panose="02020603050405020304" pitchFamily="18" charset="0"/>
              </a:rPr>
              <a:t>For single value of A more than 1 value of B exist.</a:t>
            </a:r>
          </a:p>
          <a:p>
            <a:pPr marL="609600" indent="-609600" algn="just" eaLnBrk="1" hangingPunct="1">
              <a:buFont typeface="Wingdings" panose="05000000000000000000" pitchFamily="2" charset="2"/>
              <a:buChar char="q"/>
            </a:pPr>
            <a:r>
              <a:rPr lang="en-US" altLang="en-US" sz="2800">
                <a:solidFill>
                  <a:srgbClr val="0000CC"/>
                </a:solidFill>
                <a:latin typeface="Comic Sans MS" panose="030F0702030302020204" pitchFamily="66" charset="0"/>
                <a:cs typeface="Times New Roman" panose="02020603050405020304" pitchFamily="18" charset="0"/>
              </a:rPr>
              <a:t>Table should have atleast 3 columns.</a:t>
            </a:r>
          </a:p>
          <a:p>
            <a:pPr marL="609600" indent="-609600" algn="just" eaLnBrk="1" hangingPunct="1">
              <a:buFont typeface="Wingdings" panose="05000000000000000000" pitchFamily="2" charset="2"/>
              <a:buChar char="q"/>
            </a:pPr>
            <a:r>
              <a:rPr lang="en-US" altLang="en-US" sz="2800">
                <a:solidFill>
                  <a:srgbClr val="0000CC"/>
                </a:solidFill>
                <a:latin typeface="Comic Sans MS" panose="030F0702030302020204" pitchFamily="66" charset="0"/>
                <a:cs typeface="Times New Roman" panose="02020603050405020304" pitchFamily="18" charset="0"/>
              </a:rPr>
              <a:t>For the table with A,B,C columns, B and C should be independent.</a:t>
            </a:r>
          </a:p>
        </p:txBody>
      </p:sp>
      <p:sp>
        <p:nvSpPr>
          <p:cNvPr id="28675" name="Rectangle 3">
            <a:extLst>
              <a:ext uri="{FF2B5EF4-FFF2-40B4-BE49-F238E27FC236}">
                <a16:creationId xmlns:a16="http://schemas.microsoft.com/office/drawing/2014/main" id="{0FCAC903-18BA-42BE-9617-50D633854521}"/>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Fourth Normal Form  (4NF) </a:t>
            </a:r>
          </a:p>
        </p:txBody>
      </p:sp>
      <p:pic>
        <p:nvPicPr>
          <p:cNvPr id="96" name="Picture 5">
            <a:extLst>
              <a:ext uri="{FF2B5EF4-FFF2-40B4-BE49-F238E27FC236}">
                <a16:creationId xmlns:a16="http://schemas.microsoft.com/office/drawing/2014/main" id="{20D9FA63-6C88-48C5-8623-8037CEDE09CA}"/>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362200" y="2057400"/>
            <a:ext cx="139858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7" name="Picture 7">
            <a:extLst>
              <a:ext uri="{FF2B5EF4-FFF2-40B4-BE49-F238E27FC236}">
                <a16:creationId xmlns:a16="http://schemas.microsoft.com/office/drawing/2014/main" id="{1D4419C5-8ED9-4D24-813A-9D4C3A4FE230}"/>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495800" y="2057400"/>
            <a:ext cx="23526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98" name="Table 97">
            <a:extLst>
              <a:ext uri="{FF2B5EF4-FFF2-40B4-BE49-F238E27FC236}">
                <a16:creationId xmlns:a16="http://schemas.microsoft.com/office/drawing/2014/main" id="{91EDCC3B-702B-4F96-B573-8093BF33ADBE}"/>
              </a:ext>
            </a:extLst>
          </p:cNvPr>
          <p:cNvGraphicFramePr>
            <a:graphicFrameLocks noGrp="1"/>
          </p:cNvGraphicFramePr>
          <p:nvPr/>
        </p:nvGraphicFramePr>
        <p:xfrm>
          <a:off x="1143000" y="4267200"/>
          <a:ext cx="3886200" cy="2200275"/>
        </p:xfrm>
        <a:graphic>
          <a:graphicData uri="http://schemas.openxmlformats.org/drawingml/2006/table">
            <a:tbl>
              <a:tblPr/>
              <a:tblGrid>
                <a:gridCol w="1235348">
                  <a:extLst>
                    <a:ext uri="{9D8B030D-6E8A-4147-A177-3AD203B41FA5}">
                      <a16:colId xmlns:a16="http://schemas.microsoft.com/office/drawing/2014/main" val="20000"/>
                    </a:ext>
                  </a:extLst>
                </a:gridCol>
                <a:gridCol w="1235348">
                  <a:extLst>
                    <a:ext uri="{9D8B030D-6E8A-4147-A177-3AD203B41FA5}">
                      <a16:colId xmlns:a16="http://schemas.microsoft.com/office/drawing/2014/main" val="20001"/>
                    </a:ext>
                  </a:extLst>
                </a:gridCol>
                <a:gridCol w="1415503">
                  <a:extLst>
                    <a:ext uri="{9D8B030D-6E8A-4147-A177-3AD203B41FA5}">
                      <a16:colId xmlns:a16="http://schemas.microsoft.com/office/drawing/2014/main" val="20002"/>
                    </a:ext>
                  </a:extLst>
                </a:gridCol>
              </a:tblGrid>
              <a:tr h="190500">
                <a:tc>
                  <a:txBody>
                    <a:bodyPr/>
                    <a:lstStyle/>
                    <a:p>
                      <a:pPr algn="ctr" fontAlgn="b"/>
                      <a:r>
                        <a:rPr lang="en-US" sz="2000" b="1" i="0" u="none" strike="noStrike" dirty="0" err="1">
                          <a:solidFill>
                            <a:schemeClr val="bg1"/>
                          </a:solidFill>
                          <a:latin typeface="Calibri"/>
                        </a:rPr>
                        <a:t>RollNo</a:t>
                      </a:r>
                      <a:endParaRPr lang="en-US" sz="2000" b="1"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err="1">
                          <a:solidFill>
                            <a:schemeClr val="bg1"/>
                          </a:solidFill>
                          <a:latin typeface="Calibri"/>
                        </a:rPr>
                        <a:t>SubNo</a:t>
                      </a:r>
                      <a:endParaRPr lang="en-US" sz="2000" b="1"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a:solidFill>
                            <a:schemeClr val="bg1"/>
                          </a:solidFill>
                          <a:latin typeface="Calibri"/>
                        </a:rPr>
                        <a:t>Hobby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Cricket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Chess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Hockey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Cricket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Volley Ball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Hockey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pic>
        <p:nvPicPr>
          <p:cNvPr id="26721" name="Picture 97">
            <a:extLst>
              <a:ext uri="{FF2B5EF4-FFF2-40B4-BE49-F238E27FC236}">
                <a16:creationId xmlns:a16="http://schemas.microsoft.com/office/drawing/2014/main" id="{6FDCD793-D44C-4F15-913D-D9C5F3A6A64D}"/>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943600" y="4191000"/>
            <a:ext cx="17145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720" name="Picture 96">
            <a:extLst>
              <a:ext uri="{FF2B5EF4-FFF2-40B4-BE49-F238E27FC236}">
                <a16:creationId xmlns:a16="http://schemas.microsoft.com/office/drawing/2014/main" id="{EAF2A9C5-7CE1-4E6E-8D6B-D35CC221EB1A}"/>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943600" y="4667250"/>
            <a:ext cx="17145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714" name="Rectangle 98">
            <a:extLst>
              <a:ext uri="{FF2B5EF4-FFF2-40B4-BE49-F238E27FC236}">
                <a16:creationId xmlns:a16="http://schemas.microsoft.com/office/drawing/2014/main" id="{BA0C8454-D634-47A5-9478-5289EFA3D47C}"/>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endParaRPr lang="en-US" altLang="en-US"/>
          </a:p>
        </p:txBody>
      </p:sp>
      <p:sp>
        <p:nvSpPr>
          <p:cNvPr id="28715" name="Rectangle 99">
            <a:extLst>
              <a:ext uri="{FF2B5EF4-FFF2-40B4-BE49-F238E27FC236}">
                <a16:creationId xmlns:a16="http://schemas.microsoft.com/office/drawing/2014/main" id="{33279B5B-CB10-4610-9F7B-9FFD438C0D46}"/>
              </a:ext>
            </a:extLst>
          </p:cNvPr>
          <p:cNvSpPr>
            <a:spLocks noChangeArrowheads="1"/>
          </p:cNvSpPr>
          <p:nvPr/>
        </p:nvSpPr>
        <p:spPr bwMode="auto">
          <a:xfrm>
            <a:off x="0" y="9334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endParaRPr lang="en-US" altLang="en-US"/>
          </a:p>
        </p:txBody>
      </p:sp>
      <p:sp>
        <p:nvSpPr>
          <p:cNvPr id="28716" name="Rectangle 101">
            <a:extLst>
              <a:ext uri="{FF2B5EF4-FFF2-40B4-BE49-F238E27FC236}">
                <a16:creationId xmlns:a16="http://schemas.microsoft.com/office/drawing/2014/main" id="{76E1741B-0602-4B01-81BF-6AEE9C9C3773}"/>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endParaRPr lang="en-US" altLang="en-US"/>
          </a:p>
        </p:txBody>
      </p:sp>
      <p:pic>
        <p:nvPicPr>
          <p:cNvPr id="26724" name="Picture 100">
            <a:extLst>
              <a:ext uri="{FF2B5EF4-FFF2-40B4-BE49-F238E27FC236}">
                <a16:creationId xmlns:a16="http://schemas.microsoft.com/office/drawing/2014/main" id="{94996CD3-7FA6-479B-A0F8-4A62F7335227}"/>
              </a:ext>
            </a:extLst>
          </p:cNvPr>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05400" y="3733800"/>
            <a:ext cx="319087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728" name="Picture 104">
            <a:extLst>
              <a:ext uri="{FF2B5EF4-FFF2-40B4-BE49-F238E27FC236}">
                <a16:creationId xmlns:a16="http://schemas.microsoft.com/office/drawing/2014/main" id="{3E72B321-47C9-4589-A8C7-46B8667248A8}"/>
              </a:ext>
            </a:extLst>
          </p:cNvPr>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05400" y="5105400"/>
            <a:ext cx="31813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727" name="Picture 103">
            <a:extLst>
              <a:ext uri="{FF2B5EF4-FFF2-40B4-BE49-F238E27FC236}">
                <a16:creationId xmlns:a16="http://schemas.microsoft.com/office/drawing/2014/main" id="{FA14BBE5-1964-4494-87B4-84BDDD6D35CE}"/>
              </a:ext>
            </a:extLst>
          </p:cNvPr>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664200" y="5715000"/>
            <a:ext cx="29464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726" name="Picture 102">
            <a:extLst>
              <a:ext uri="{FF2B5EF4-FFF2-40B4-BE49-F238E27FC236}">
                <a16:creationId xmlns:a16="http://schemas.microsoft.com/office/drawing/2014/main" id="{859C9F0E-23EF-41DD-B9B5-75909194BC07}"/>
              </a:ext>
            </a:extLst>
          </p:cNvPr>
          <p:cNvPicPr>
            <a:picLocks noChangeAspect="1" noChangeArrowheads="1"/>
          </p:cNvPicPr>
          <p:nvPr/>
        </p:nvPicPr>
        <p:blipFill>
          <a:blip r:embed="rId10">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257800" y="6191250"/>
            <a:ext cx="36576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721" name="Rectangle 105">
            <a:extLst>
              <a:ext uri="{FF2B5EF4-FFF2-40B4-BE49-F238E27FC236}">
                <a16:creationId xmlns:a16="http://schemas.microsoft.com/office/drawing/2014/main" id="{4C53FCBD-C837-4D0F-84AD-A98F9BBFD563}"/>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endParaRPr lang="en-US" altLang="en-US"/>
          </a:p>
        </p:txBody>
      </p:sp>
      <p:sp>
        <p:nvSpPr>
          <p:cNvPr id="28722" name="Rectangle 106">
            <a:extLst>
              <a:ext uri="{FF2B5EF4-FFF2-40B4-BE49-F238E27FC236}">
                <a16:creationId xmlns:a16="http://schemas.microsoft.com/office/drawing/2014/main" id="{8E622608-1941-4248-8335-3BB3D3F9307B}"/>
              </a:ext>
            </a:extLst>
          </p:cNvPr>
          <p:cNvSpPr>
            <a:spLocks noChangeArrowheads="1"/>
          </p:cNvSpPr>
          <p:nvPr/>
        </p:nvSpPr>
        <p:spPr bwMode="auto">
          <a:xfrm>
            <a:off x="0" y="9334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endParaRPr lang="en-US" altLang="en-US"/>
          </a:p>
        </p:txBody>
      </p:sp>
      <p:sp>
        <p:nvSpPr>
          <p:cNvPr id="28723" name="Rectangle 107">
            <a:extLst>
              <a:ext uri="{FF2B5EF4-FFF2-40B4-BE49-F238E27FC236}">
                <a16:creationId xmlns:a16="http://schemas.microsoft.com/office/drawing/2014/main" id="{126AB067-1A18-4907-A1C9-063A3AEC3DAB}"/>
              </a:ext>
            </a:extLst>
          </p:cNvPr>
          <p:cNvSpPr>
            <a:spLocks noChangeArrowheads="1"/>
          </p:cNvSpPr>
          <p:nvPr/>
        </p:nvSpPr>
        <p:spPr bwMode="auto">
          <a:xfrm>
            <a:off x="0" y="14097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endParaRPr lang="en-US" altLang="en-US"/>
          </a:p>
        </p:txBody>
      </p:sp>
      <p:sp>
        <p:nvSpPr>
          <p:cNvPr id="28724" name="Rectangle 108">
            <a:extLst>
              <a:ext uri="{FF2B5EF4-FFF2-40B4-BE49-F238E27FC236}">
                <a16:creationId xmlns:a16="http://schemas.microsoft.com/office/drawing/2014/main" id="{3BF8E6DD-C4B4-4D08-BEE5-C0CE9AECD088}"/>
              </a:ext>
            </a:extLst>
          </p:cNvPr>
          <p:cNvSpPr>
            <a:spLocks noChangeArrowheads="1"/>
          </p:cNvSpPr>
          <p:nvPr/>
        </p:nvSpPr>
        <p:spPr bwMode="auto">
          <a:xfrm>
            <a:off x="0" y="18859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endParaRPr lang="en-US"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626">
                                            <p:txEl>
                                              <p:pRg st="0" end="0"/>
                                            </p:txEl>
                                          </p:spTgt>
                                        </p:tgtEl>
                                        <p:attrNameLst>
                                          <p:attrName>style.visibility</p:attrName>
                                        </p:attrNameLst>
                                      </p:cBhvr>
                                      <p:to>
                                        <p:strVal val="visible"/>
                                      </p:to>
                                    </p:set>
                                    <p:anim calcmode="lin" valueType="num">
                                      <p:cBhvr additive="base">
                                        <p:cTn id="7" dur="500" fill="hold"/>
                                        <p:tgtEl>
                                          <p:spTgt spid="2662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6626">
                                            <p:txEl>
                                              <p:pRg st="1" end="1"/>
                                            </p:txEl>
                                          </p:spTgt>
                                        </p:tgtEl>
                                        <p:attrNameLst>
                                          <p:attrName>style.visibility</p:attrName>
                                        </p:attrNameLst>
                                      </p:cBhvr>
                                      <p:to>
                                        <p:strVal val="visible"/>
                                      </p:to>
                                    </p:set>
                                    <p:anim calcmode="lin" valueType="num">
                                      <p:cBhvr additive="base">
                                        <p:cTn id="13" dur="500" fill="hold"/>
                                        <p:tgtEl>
                                          <p:spTgt spid="2662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62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6626">
                                            <p:txEl>
                                              <p:pRg st="2" end="2"/>
                                            </p:txEl>
                                          </p:spTgt>
                                        </p:tgtEl>
                                        <p:attrNameLst>
                                          <p:attrName>style.visibility</p:attrName>
                                        </p:attrNameLst>
                                      </p:cBhvr>
                                      <p:to>
                                        <p:strVal val="visible"/>
                                      </p:to>
                                    </p:set>
                                    <p:anim calcmode="lin" valueType="num">
                                      <p:cBhvr additive="base">
                                        <p:cTn id="19" dur="500" fill="hold"/>
                                        <p:tgtEl>
                                          <p:spTgt spid="2662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62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6626">
                                            <p:txEl>
                                              <p:pRg st="3" end="3"/>
                                            </p:txEl>
                                          </p:spTgt>
                                        </p:tgtEl>
                                        <p:attrNameLst>
                                          <p:attrName>style.visibility</p:attrName>
                                        </p:attrNameLst>
                                      </p:cBhvr>
                                      <p:to>
                                        <p:strVal val="visible"/>
                                      </p:to>
                                    </p:set>
                                    <p:anim calcmode="lin" valueType="num">
                                      <p:cBhvr additive="base">
                                        <p:cTn id="25" dur="500" fill="hold"/>
                                        <p:tgtEl>
                                          <p:spTgt spid="2662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662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96"/>
                                        </p:tgtEl>
                                        <p:attrNameLst>
                                          <p:attrName>style.visibility</p:attrName>
                                        </p:attrNameLst>
                                      </p:cBhvr>
                                      <p:to>
                                        <p:strVal val="visible"/>
                                      </p:to>
                                    </p:set>
                                    <p:anim calcmode="lin" valueType="num">
                                      <p:cBhvr additive="base">
                                        <p:cTn id="31" dur="500" fill="hold"/>
                                        <p:tgtEl>
                                          <p:spTgt spid="96"/>
                                        </p:tgtEl>
                                        <p:attrNameLst>
                                          <p:attrName>ppt_x</p:attrName>
                                        </p:attrNameLst>
                                      </p:cBhvr>
                                      <p:tavLst>
                                        <p:tav tm="0">
                                          <p:val>
                                            <p:strVal val="#ppt_x"/>
                                          </p:val>
                                        </p:tav>
                                        <p:tav tm="100000">
                                          <p:val>
                                            <p:strVal val="#ppt_x"/>
                                          </p:val>
                                        </p:tav>
                                      </p:tavLst>
                                    </p:anim>
                                    <p:anim calcmode="lin" valueType="num">
                                      <p:cBhvr additive="base">
                                        <p:cTn id="32" dur="500" fill="hold"/>
                                        <p:tgtEl>
                                          <p:spTgt spid="96"/>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97"/>
                                        </p:tgtEl>
                                        <p:attrNameLst>
                                          <p:attrName>style.visibility</p:attrName>
                                        </p:attrNameLst>
                                      </p:cBhvr>
                                      <p:to>
                                        <p:strVal val="visible"/>
                                      </p:to>
                                    </p:set>
                                    <p:anim calcmode="lin" valueType="num">
                                      <p:cBhvr additive="base">
                                        <p:cTn id="35" dur="500" fill="hold"/>
                                        <p:tgtEl>
                                          <p:spTgt spid="97"/>
                                        </p:tgtEl>
                                        <p:attrNameLst>
                                          <p:attrName>ppt_x</p:attrName>
                                        </p:attrNameLst>
                                      </p:cBhvr>
                                      <p:tavLst>
                                        <p:tav tm="0">
                                          <p:val>
                                            <p:strVal val="#ppt_x"/>
                                          </p:val>
                                        </p:tav>
                                        <p:tav tm="100000">
                                          <p:val>
                                            <p:strVal val="#ppt_x"/>
                                          </p:val>
                                        </p:tav>
                                      </p:tavLst>
                                    </p:anim>
                                    <p:anim calcmode="lin" valueType="num">
                                      <p:cBhvr additive="base">
                                        <p:cTn id="36" dur="500" fill="hold"/>
                                        <p:tgtEl>
                                          <p:spTgt spid="97"/>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4" fill="hold" nodeType="clickEffect">
                                  <p:stCondLst>
                                    <p:cond delay="0"/>
                                  </p:stCondLst>
                                  <p:childTnLst>
                                    <p:set>
                                      <p:cBhvr>
                                        <p:cTn id="40" dur="1" fill="hold">
                                          <p:stCondLst>
                                            <p:cond delay="0"/>
                                          </p:stCondLst>
                                        </p:cTn>
                                        <p:tgtEl>
                                          <p:spTgt spid="98"/>
                                        </p:tgtEl>
                                        <p:attrNameLst>
                                          <p:attrName>style.visibility</p:attrName>
                                        </p:attrNameLst>
                                      </p:cBhvr>
                                      <p:to>
                                        <p:strVal val="visible"/>
                                      </p:to>
                                    </p:set>
                                    <p:anim calcmode="lin" valueType="num">
                                      <p:cBhvr additive="base">
                                        <p:cTn id="41" dur="500" fill="hold"/>
                                        <p:tgtEl>
                                          <p:spTgt spid="98"/>
                                        </p:tgtEl>
                                        <p:attrNameLst>
                                          <p:attrName>ppt_x</p:attrName>
                                        </p:attrNameLst>
                                      </p:cBhvr>
                                      <p:tavLst>
                                        <p:tav tm="0">
                                          <p:val>
                                            <p:strVal val="#ppt_x"/>
                                          </p:val>
                                        </p:tav>
                                        <p:tav tm="100000">
                                          <p:val>
                                            <p:strVal val="#ppt_x"/>
                                          </p:val>
                                        </p:tav>
                                      </p:tavLst>
                                    </p:anim>
                                    <p:anim calcmode="lin" valueType="num">
                                      <p:cBhvr additive="base">
                                        <p:cTn id="42" dur="500" fill="hold"/>
                                        <p:tgtEl>
                                          <p:spTgt spid="98"/>
                                        </p:tgtEl>
                                        <p:attrNameLst>
                                          <p:attrName>ppt_y</p:attrName>
                                        </p:attrNameLst>
                                      </p:cBhvr>
                                      <p:tavLst>
                                        <p:tav tm="0">
                                          <p:val>
                                            <p:strVal val="1+#ppt_h/2"/>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nodeType="clickEffect">
                                  <p:stCondLst>
                                    <p:cond delay="0"/>
                                  </p:stCondLst>
                                  <p:childTnLst>
                                    <p:set>
                                      <p:cBhvr>
                                        <p:cTn id="46" dur="1" fill="hold">
                                          <p:stCondLst>
                                            <p:cond delay="0"/>
                                          </p:stCondLst>
                                        </p:cTn>
                                        <p:tgtEl>
                                          <p:spTgt spid="26724"/>
                                        </p:tgtEl>
                                        <p:attrNameLst>
                                          <p:attrName>style.visibility</p:attrName>
                                        </p:attrNameLst>
                                      </p:cBhvr>
                                      <p:to>
                                        <p:strVal val="visible"/>
                                      </p:to>
                                    </p:set>
                                    <p:anim calcmode="lin" valueType="num">
                                      <p:cBhvr additive="base">
                                        <p:cTn id="47" dur="500" fill="hold"/>
                                        <p:tgtEl>
                                          <p:spTgt spid="26724"/>
                                        </p:tgtEl>
                                        <p:attrNameLst>
                                          <p:attrName>ppt_x</p:attrName>
                                        </p:attrNameLst>
                                      </p:cBhvr>
                                      <p:tavLst>
                                        <p:tav tm="0">
                                          <p:val>
                                            <p:strVal val="#ppt_x"/>
                                          </p:val>
                                        </p:tav>
                                        <p:tav tm="100000">
                                          <p:val>
                                            <p:strVal val="#ppt_x"/>
                                          </p:val>
                                        </p:tav>
                                      </p:tavLst>
                                    </p:anim>
                                    <p:anim calcmode="lin" valueType="num">
                                      <p:cBhvr additive="base">
                                        <p:cTn id="48" dur="500" fill="hold"/>
                                        <p:tgtEl>
                                          <p:spTgt spid="26724"/>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26721"/>
                                        </p:tgtEl>
                                        <p:attrNameLst>
                                          <p:attrName>style.visibility</p:attrName>
                                        </p:attrNameLst>
                                      </p:cBhvr>
                                      <p:to>
                                        <p:strVal val="visible"/>
                                      </p:to>
                                    </p:set>
                                    <p:anim calcmode="lin" valueType="num">
                                      <p:cBhvr additive="base">
                                        <p:cTn id="51" dur="500" fill="hold"/>
                                        <p:tgtEl>
                                          <p:spTgt spid="26721"/>
                                        </p:tgtEl>
                                        <p:attrNameLst>
                                          <p:attrName>ppt_x</p:attrName>
                                        </p:attrNameLst>
                                      </p:cBhvr>
                                      <p:tavLst>
                                        <p:tav tm="0">
                                          <p:val>
                                            <p:strVal val="#ppt_x"/>
                                          </p:val>
                                        </p:tav>
                                        <p:tav tm="100000">
                                          <p:val>
                                            <p:strVal val="#ppt_x"/>
                                          </p:val>
                                        </p:tav>
                                      </p:tavLst>
                                    </p:anim>
                                    <p:anim calcmode="lin" valueType="num">
                                      <p:cBhvr additive="base">
                                        <p:cTn id="52" dur="500" fill="hold"/>
                                        <p:tgtEl>
                                          <p:spTgt spid="26721"/>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26720"/>
                                        </p:tgtEl>
                                        <p:attrNameLst>
                                          <p:attrName>style.visibility</p:attrName>
                                        </p:attrNameLst>
                                      </p:cBhvr>
                                      <p:to>
                                        <p:strVal val="visible"/>
                                      </p:to>
                                    </p:set>
                                    <p:anim calcmode="lin" valueType="num">
                                      <p:cBhvr additive="base">
                                        <p:cTn id="55" dur="500" fill="hold"/>
                                        <p:tgtEl>
                                          <p:spTgt spid="26720"/>
                                        </p:tgtEl>
                                        <p:attrNameLst>
                                          <p:attrName>ppt_x</p:attrName>
                                        </p:attrNameLst>
                                      </p:cBhvr>
                                      <p:tavLst>
                                        <p:tav tm="0">
                                          <p:val>
                                            <p:strVal val="#ppt_x"/>
                                          </p:val>
                                        </p:tav>
                                        <p:tav tm="100000">
                                          <p:val>
                                            <p:strVal val="#ppt_x"/>
                                          </p:val>
                                        </p:tav>
                                      </p:tavLst>
                                    </p:anim>
                                    <p:anim calcmode="lin" valueType="num">
                                      <p:cBhvr additive="base">
                                        <p:cTn id="56" dur="500" fill="hold"/>
                                        <p:tgtEl>
                                          <p:spTgt spid="26720"/>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26728"/>
                                        </p:tgtEl>
                                        <p:attrNameLst>
                                          <p:attrName>style.visibility</p:attrName>
                                        </p:attrNameLst>
                                      </p:cBhvr>
                                      <p:to>
                                        <p:strVal val="visible"/>
                                      </p:to>
                                    </p:set>
                                    <p:anim calcmode="lin" valueType="num">
                                      <p:cBhvr additive="base">
                                        <p:cTn id="61" dur="500" fill="hold"/>
                                        <p:tgtEl>
                                          <p:spTgt spid="26728"/>
                                        </p:tgtEl>
                                        <p:attrNameLst>
                                          <p:attrName>ppt_x</p:attrName>
                                        </p:attrNameLst>
                                      </p:cBhvr>
                                      <p:tavLst>
                                        <p:tav tm="0">
                                          <p:val>
                                            <p:strVal val="#ppt_x"/>
                                          </p:val>
                                        </p:tav>
                                        <p:tav tm="100000">
                                          <p:val>
                                            <p:strVal val="#ppt_x"/>
                                          </p:val>
                                        </p:tav>
                                      </p:tavLst>
                                    </p:anim>
                                    <p:anim calcmode="lin" valueType="num">
                                      <p:cBhvr additive="base">
                                        <p:cTn id="62" dur="500" fill="hold"/>
                                        <p:tgtEl>
                                          <p:spTgt spid="26728"/>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26727"/>
                                        </p:tgtEl>
                                        <p:attrNameLst>
                                          <p:attrName>style.visibility</p:attrName>
                                        </p:attrNameLst>
                                      </p:cBhvr>
                                      <p:to>
                                        <p:strVal val="visible"/>
                                      </p:to>
                                    </p:set>
                                    <p:anim calcmode="lin" valueType="num">
                                      <p:cBhvr additive="base">
                                        <p:cTn id="65" dur="500" fill="hold"/>
                                        <p:tgtEl>
                                          <p:spTgt spid="26727"/>
                                        </p:tgtEl>
                                        <p:attrNameLst>
                                          <p:attrName>ppt_x</p:attrName>
                                        </p:attrNameLst>
                                      </p:cBhvr>
                                      <p:tavLst>
                                        <p:tav tm="0">
                                          <p:val>
                                            <p:strVal val="#ppt_x"/>
                                          </p:val>
                                        </p:tav>
                                        <p:tav tm="100000">
                                          <p:val>
                                            <p:strVal val="#ppt_x"/>
                                          </p:val>
                                        </p:tav>
                                      </p:tavLst>
                                    </p:anim>
                                    <p:anim calcmode="lin" valueType="num">
                                      <p:cBhvr additive="base">
                                        <p:cTn id="66" dur="500" fill="hold"/>
                                        <p:tgtEl>
                                          <p:spTgt spid="26727"/>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26726"/>
                                        </p:tgtEl>
                                        <p:attrNameLst>
                                          <p:attrName>style.visibility</p:attrName>
                                        </p:attrNameLst>
                                      </p:cBhvr>
                                      <p:to>
                                        <p:strVal val="visible"/>
                                      </p:to>
                                    </p:set>
                                    <p:anim calcmode="lin" valueType="num">
                                      <p:cBhvr additive="base">
                                        <p:cTn id="69" dur="500" fill="hold"/>
                                        <p:tgtEl>
                                          <p:spTgt spid="26726"/>
                                        </p:tgtEl>
                                        <p:attrNameLst>
                                          <p:attrName>ppt_x</p:attrName>
                                        </p:attrNameLst>
                                      </p:cBhvr>
                                      <p:tavLst>
                                        <p:tav tm="0">
                                          <p:val>
                                            <p:strVal val="#ppt_x"/>
                                          </p:val>
                                        </p:tav>
                                        <p:tav tm="100000">
                                          <p:val>
                                            <p:strVal val="#ppt_x"/>
                                          </p:val>
                                        </p:tav>
                                      </p:tavLst>
                                    </p:anim>
                                    <p:anim calcmode="lin" valueType="num">
                                      <p:cBhvr additive="base">
                                        <p:cTn id="70" dur="500" fill="hold"/>
                                        <p:tgtEl>
                                          <p:spTgt spid="267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9A88DC00-D906-45E5-A420-1337D33E3668}"/>
              </a:ext>
            </a:extLst>
          </p:cNvPr>
          <p:cNvSpPr>
            <a:spLocks noGrp="1" noChangeArrowheads="1"/>
          </p:cNvSpPr>
          <p:nvPr>
            <p:ph type="body" idx="1"/>
          </p:nvPr>
        </p:nvSpPr>
        <p:spPr>
          <a:xfrm>
            <a:off x="304800" y="1143000"/>
            <a:ext cx="8001000" cy="5181600"/>
          </a:xfrm>
        </p:spPr>
        <p:txBody>
          <a:bodyPr/>
          <a:lstStyle/>
          <a:p>
            <a:pPr marL="609600" indent="-609600" algn="just" eaLnBrk="1" hangingPunct="1">
              <a:buFontTx/>
              <a:buAutoNum type="arabicPeriod"/>
            </a:pPr>
            <a:r>
              <a:rPr lang="en-US" altLang="en-US" sz="28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Move the two multi-valued relations to separate tables</a:t>
            </a:r>
          </a:p>
          <a:p>
            <a:pPr marL="609600" indent="-609600" algn="just" eaLnBrk="1" hangingPunct="1">
              <a:buFontTx/>
              <a:buAutoNum type="arabicPeriod"/>
            </a:pPr>
            <a:r>
              <a:rPr lang="en-US" altLang="en-US" sz="2800">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rPr>
              <a:t>Identify a primary key for each of the new entity.</a:t>
            </a:r>
          </a:p>
          <a:p>
            <a:pPr marL="609600" indent="-609600" eaLnBrk="1" hangingPunct="1">
              <a:spcBef>
                <a:spcPct val="50000"/>
              </a:spcBef>
              <a:buFontTx/>
              <a:buNone/>
            </a:pPr>
            <a:r>
              <a:rPr lang="en-US" altLang="en-US" sz="2800" b="1">
                <a:solidFill>
                  <a:srgbClr val="0000CC"/>
                </a:solidFill>
                <a:latin typeface="Comic Sans MS" panose="030F0702030302020204" pitchFamily="66" charset="0"/>
                <a:cs typeface="Times New Roman" panose="02020603050405020304" pitchFamily="18" charset="0"/>
              </a:rPr>
              <a:t>Example</a:t>
            </a:r>
            <a:endParaRPr lang="en-US" altLang="en-US" sz="2800" b="1">
              <a:solidFill>
                <a:srgbClr val="0000CC"/>
              </a:solidFill>
              <a:latin typeface="Comic Sans MS" panose="030F0702030302020204" pitchFamily="66" charset="0"/>
              <a:ea typeface="Arial Unicode MS" panose="020B0604020202020204" pitchFamily="34" charset="-128"/>
              <a:cs typeface="Arial Unicode MS" panose="020B0604020202020204" pitchFamily="34" charset="-128"/>
            </a:endParaRPr>
          </a:p>
        </p:txBody>
      </p:sp>
      <p:sp>
        <p:nvSpPr>
          <p:cNvPr id="29699" name="Rectangle 3">
            <a:extLst>
              <a:ext uri="{FF2B5EF4-FFF2-40B4-BE49-F238E27FC236}">
                <a16:creationId xmlns:a16="http://schemas.microsoft.com/office/drawing/2014/main" id="{EF22C3E7-4060-4695-B330-F7C4204E253B}"/>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4NF - Decomposition</a:t>
            </a:r>
          </a:p>
        </p:txBody>
      </p:sp>
      <p:graphicFrame>
        <p:nvGraphicFramePr>
          <p:cNvPr id="64" name="Table 63">
            <a:extLst>
              <a:ext uri="{FF2B5EF4-FFF2-40B4-BE49-F238E27FC236}">
                <a16:creationId xmlns:a16="http://schemas.microsoft.com/office/drawing/2014/main" id="{462A2FF7-A3C1-4172-9964-3BB9DC123F56}"/>
              </a:ext>
            </a:extLst>
          </p:cNvPr>
          <p:cNvGraphicFramePr>
            <a:graphicFrameLocks noGrp="1"/>
          </p:cNvGraphicFramePr>
          <p:nvPr/>
        </p:nvGraphicFramePr>
        <p:xfrm>
          <a:off x="914400" y="4038600"/>
          <a:ext cx="2470150" cy="2200275"/>
        </p:xfrm>
        <a:graphic>
          <a:graphicData uri="http://schemas.openxmlformats.org/drawingml/2006/table">
            <a:tbl>
              <a:tblPr/>
              <a:tblGrid>
                <a:gridCol w="1235075">
                  <a:extLst>
                    <a:ext uri="{9D8B030D-6E8A-4147-A177-3AD203B41FA5}">
                      <a16:colId xmlns:a16="http://schemas.microsoft.com/office/drawing/2014/main" val="20000"/>
                    </a:ext>
                  </a:extLst>
                </a:gridCol>
                <a:gridCol w="1235075">
                  <a:extLst>
                    <a:ext uri="{9D8B030D-6E8A-4147-A177-3AD203B41FA5}">
                      <a16:colId xmlns:a16="http://schemas.microsoft.com/office/drawing/2014/main" val="20001"/>
                    </a:ext>
                  </a:extLst>
                </a:gridCol>
              </a:tblGrid>
              <a:tr h="190500">
                <a:tc>
                  <a:txBody>
                    <a:bodyPr/>
                    <a:lstStyle/>
                    <a:p>
                      <a:pPr algn="ctr" fontAlgn="b"/>
                      <a:r>
                        <a:rPr lang="en-US" sz="2000" b="1" i="0" u="none" strike="noStrike" dirty="0" err="1">
                          <a:solidFill>
                            <a:schemeClr val="bg1"/>
                          </a:solidFill>
                          <a:latin typeface="Calibri"/>
                        </a:rPr>
                        <a:t>RollNo</a:t>
                      </a:r>
                      <a:endParaRPr lang="en-US" sz="2000" b="1" i="0" u="none" strike="noStrike" dirty="0">
                        <a:solidFill>
                          <a:schemeClr val="bg1"/>
                        </a:solidFill>
                        <a:latin typeface="Calibri"/>
                      </a:endParaRP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err="1">
                          <a:solidFill>
                            <a:schemeClr val="bg1"/>
                          </a:solidFill>
                          <a:latin typeface="Calibri"/>
                        </a:rPr>
                        <a:t>SubNo</a:t>
                      </a:r>
                      <a:endParaRPr lang="en-US" sz="2000" b="1" i="0" u="none" strike="noStrike" dirty="0">
                        <a:solidFill>
                          <a:schemeClr val="bg1"/>
                        </a:solidFill>
                        <a:latin typeface="Calibri"/>
                      </a:endParaRP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a:solidFill>
                            <a:srgbClr val="0000CC"/>
                          </a:solidFill>
                          <a:latin typeface="Calibri"/>
                        </a:rPr>
                        <a:t>1</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1</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2</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2</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5</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3</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4</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3</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4</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3</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graphicFrame>
        <p:nvGraphicFramePr>
          <p:cNvPr id="65" name="Table 64">
            <a:extLst>
              <a:ext uri="{FF2B5EF4-FFF2-40B4-BE49-F238E27FC236}">
                <a16:creationId xmlns:a16="http://schemas.microsoft.com/office/drawing/2014/main" id="{41961511-1956-4A45-8586-B38DCF7D8D19}"/>
              </a:ext>
            </a:extLst>
          </p:cNvPr>
          <p:cNvGraphicFramePr>
            <a:graphicFrameLocks noGrp="1"/>
          </p:cNvGraphicFramePr>
          <p:nvPr/>
        </p:nvGraphicFramePr>
        <p:xfrm>
          <a:off x="4876800" y="4114800"/>
          <a:ext cx="2651125" cy="2200275"/>
        </p:xfrm>
        <a:graphic>
          <a:graphicData uri="http://schemas.openxmlformats.org/drawingml/2006/table">
            <a:tbl>
              <a:tblPr/>
              <a:tblGrid>
                <a:gridCol w="1235476">
                  <a:extLst>
                    <a:ext uri="{9D8B030D-6E8A-4147-A177-3AD203B41FA5}">
                      <a16:colId xmlns:a16="http://schemas.microsoft.com/office/drawing/2014/main" val="20000"/>
                    </a:ext>
                  </a:extLst>
                </a:gridCol>
                <a:gridCol w="1415649">
                  <a:extLst>
                    <a:ext uri="{9D8B030D-6E8A-4147-A177-3AD203B41FA5}">
                      <a16:colId xmlns:a16="http://schemas.microsoft.com/office/drawing/2014/main" val="20001"/>
                    </a:ext>
                  </a:extLst>
                </a:gridCol>
              </a:tblGrid>
              <a:tr h="304800">
                <a:tc>
                  <a:txBody>
                    <a:bodyPr/>
                    <a:lstStyle/>
                    <a:p>
                      <a:pPr algn="ctr" fontAlgn="b"/>
                      <a:r>
                        <a:rPr lang="en-US" sz="2000" b="1" i="0" u="none" strike="noStrike" dirty="0" err="1">
                          <a:solidFill>
                            <a:schemeClr val="bg1"/>
                          </a:solidFill>
                          <a:latin typeface="Calibri"/>
                        </a:rPr>
                        <a:t>RollNo</a:t>
                      </a:r>
                      <a:endParaRPr lang="en-US" sz="2000" b="1" i="0" u="none" strike="noStrike" dirty="0">
                        <a:solidFill>
                          <a:schemeClr val="bg1"/>
                        </a:solidFill>
                        <a:latin typeface="Calibri"/>
                      </a:endParaRP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a:solidFill>
                            <a:schemeClr val="bg1"/>
                          </a:solidFill>
                          <a:latin typeface="Calibri"/>
                        </a:rPr>
                        <a:t>Hobby</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a:solidFill>
                            <a:srgbClr val="0000CC"/>
                          </a:solidFill>
                          <a:latin typeface="Calibri"/>
                        </a:rPr>
                        <a:t>1</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Cricket</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1</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Chess</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2</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Hockey</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3</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Cricket</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3</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Volley Ball</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4</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Hockey</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650">
                                            <p:txEl>
                                              <p:pRg st="0" end="0"/>
                                            </p:txEl>
                                          </p:spTgt>
                                        </p:tgtEl>
                                        <p:attrNameLst>
                                          <p:attrName>style.visibility</p:attrName>
                                        </p:attrNameLst>
                                      </p:cBhvr>
                                      <p:to>
                                        <p:strVal val="visible"/>
                                      </p:to>
                                    </p:set>
                                    <p:anim calcmode="lin" valueType="num">
                                      <p:cBhvr additive="base">
                                        <p:cTn id="7" dur="500" fill="hold"/>
                                        <p:tgtEl>
                                          <p:spTgt spid="2765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650">
                                            <p:txEl>
                                              <p:pRg st="1" end="1"/>
                                            </p:txEl>
                                          </p:spTgt>
                                        </p:tgtEl>
                                        <p:attrNameLst>
                                          <p:attrName>style.visibility</p:attrName>
                                        </p:attrNameLst>
                                      </p:cBhvr>
                                      <p:to>
                                        <p:strVal val="visible"/>
                                      </p:to>
                                    </p:set>
                                    <p:anim calcmode="lin" valueType="num">
                                      <p:cBhvr additive="base">
                                        <p:cTn id="13" dur="500" fill="hold"/>
                                        <p:tgtEl>
                                          <p:spTgt spid="2765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7650">
                                            <p:txEl>
                                              <p:pRg st="2" end="2"/>
                                            </p:txEl>
                                          </p:spTgt>
                                        </p:tgtEl>
                                        <p:attrNameLst>
                                          <p:attrName>style.visibility</p:attrName>
                                        </p:attrNameLst>
                                      </p:cBhvr>
                                      <p:to>
                                        <p:strVal val="visible"/>
                                      </p:to>
                                    </p:set>
                                    <p:anim calcmode="lin" valueType="num">
                                      <p:cBhvr additive="base">
                                        <p:cTn id="19" dur="500" fill="hold"/>
                                        <p:tgtEl>
                                          <p:spTgt spid="2765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765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4"/>
                                        </p:tgtEl>
                                        <p:attrNameLst>
                                          <p:attrName>style.visibility</p:attrName>
                                        </p:attrNameLst>
                                      </p:cBhvr>
                                      <p:to>
                                        <p:strVal val="visible"/>
                                      </p:to>
                                    </p:set>
                                    <p:anim calcmode="lin" valueType="num">
                                      <p:cBhvr additive="base">
                                        <p:cTn id="25" dur="500" fill="hold"/>
                                        <p:tgtEl>
                                          <p:spTgt spid="64"/>
                                        </p:tgtEl>
                                        <p:attrNameLst>
                                          <p:attrName>ppt_x</p:attrName>
                                        </p:attrNameLst>
                                      </p:cBhvr>
                                      <p:tavLst>
                                        <p:tav tm="0">
                                          <p:val>
                                            <p:strVal val="#ppt_x"/>
                                          </p:val>
                                        </p:tav>
                                        <p:tav tm="100000">
                                          <p:val>
                                            <p:strVal val="#ppt_x"/>
                                          </p:val>
                                        </p:tav>
                                      </p:tavLst>
                                    </p:anim>
                                    <p:anim calcmode="lin" valueType="num">
                                      <p:cBhvr additive="base">
                                        <p:cTn id="26" dur="500" fill="hold"/>
                                        <p:tgtEl>
                                          <p:spTgt spid="64"/>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65"/>
                                        </p:tgtEl>
                                        <p:attrNameLst>
                                          <p:attrName>style.visibility</p:attrName>
                                        </p:attrNameLst>
                                      </p:cBhvr>
                                      <p:to>
                                        <p:strVal val="visible"/>
                                      </p:to>
                                    </p:set>
                                    <p:anim calcmode="lin" valueType="num">
                                      <p:cBhvr additive="base">
                                        <p:cTn id="29" dur="500" fill="hold"/>
                                        <p:tgtEl>
                                          <p:spTgt spid="65"/>
                                        </p:tgtEl>
                                        <p:attrNameLst>
                                          <p:attrName>ppt_x</p:attrName>
                                        </p:attrNameLst>
                                      </p:cBhvr>
                                      <p:tavLst>
                                        <p:tav tm="0">
                                          <p:val>
                                            <p:strVal val="#ppt_x"/>
                                          </p:val>
                                        </p:tav>
                                        <p:tav tm="100000">
                                          <p:val>
                                            <p:strVal val="#ppt_x"/>
                                          </p:val>
                                        </p:tav>
                                      </p:tavLst>
                                    </p:anim>
                                    <p:anim calcmode="lin" valueType="num">
                                      <p:cBhvr additive="base">
                                        <p:cTn id="30" dur="500" fill="hold"/>
                                        <p:tgtEl>
                                          <p:spTgt spid="6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a:extLst>
              <a:ext uri="{FF2B5EF4-FFF2-40B4-BE49-F238E27FC236}">
                <a16:creationId xmlns:a16="http://schemas.microsoft.com/office/drawing/2014/main" id="{433A740C-434D-437C-A598-AF5AF33D37E7}"/>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4NF - Decomposition</a:t>
            </a:r>
          </a:p>
        </p:txBody>
      </p:sp>
      <p:graphicFrame>
        <p:nvGraphicFramePr>
          <p:cNvPr id="110" name="Table 109">
            <a:extLst>
              <a:ext uri="{FF2B5EF4-FFF2-40B4-BE49-F238E27FC236}">
                <a16:creationId xmlns:a16="http://schemas.microsoft.com/office/drawing/2014/main" id="{D39DA0A8-C4F7-44FC-B597-26F92A2E622A}"/>
              </a:ext>
            </a:extLst>
          </p:cNvPr>
          <p:cNvGraphicFramePr>
            <a:graphicFrameLocks noGrp="1"/>
          </p:cNvGraphicFramePr>
          <p:nvPr/>
        </p:nvGraphicFramePr>
        <p:xfrm>
          <a:off x="1905000" y="1914525"/>
          <a:ext cx="4876800" cy="2200275"/>
        </p:xfrm>
        <a:graphic>
          <a:graphicData uri="http://schemas.openxmlformats.org/drawingml/2006/table">
            <a:tbl>
              <a:tblPr/>
              <a:tblGrid>
                <a:gridCol w="1136342">
                  <a:extLst>
                    <a:ext uri="{9D8B030D-6E8A-4147-A177-3AD203B41FA5}">
                      <a16:colId xmlns:a16="http://schemas.microsoft.com/office/drawing/2014/main" val="20000"/>
                    </a:ext>
                  </a:extLst>
                </a:gridCol>
                <a:gridCol w="1136342">
                  <a:extLst>
                    <a:ext uri="{9D8B030D-6E8A-4147-A177-3AD203B41FA5}">
                      <a16:colId xmlns:a16="http://schemas.microsoft.com/office/drawing/2014/main" val="20001"/>
                    </a:ext>
                  </a:extLst>
                </a:gridCol>
                <a:gridCol w="1302058">
                  <a:extLst>
                    <a:ext uri="{9D8B030D-6E8A-4147-A177-3AD203B41FA5}">
                      <a16:colId xmlns:a16="http://schemas.microsoft.com/office/drawing/2014/main" val="20002"/>
                    </a:ext>
                  </a:extLst>
                </a:gridCol>
                <a:gridCol w="1302058">
                  <a:extLst>
                    <a:ext uri="{9D8B030D-6E8A-4147-A177-3AD203B41FA5}">
                      <a16:colId xmlns:a16="http://schemas.microsoft.com/office/drawing/2014/main" val="20003"/>
                    </a:ext>
                  </a:extLst>
                </a:gridCol>
              </a:tblGrid>
              <a:tr h="190500">
                <a:tc>
                  <a:txBody>
                    <a:bodyPr/>
                    <a:lstStyle/>
                    <a:p>
                      <a:pPr algn="ctr" fontAlgn="b"/>
                      <a:r>
                        <a:rPr lang="en-US" sz="2000" b="1" i="0" u="none" strike="noStrike" dirty="0" err="1">
                          <a:solidFill>
                            <a:schemeClr val="bg1"/>
                          </a:solidFill>
                          <a:latin typeface="Calibri"/>
                        </a:rPr>
                        <a:t>RollNo</a:t>
                      </a:r>
                      <a:endParaRPr lang="en-US" sz="2000" b="1"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err="1">
                          <a:solidFill>
                            <a:schemeClr val="bg1"/>
                          </a:solidFill>
                          <a:latin typeface="Calibri"/>
                        </a:rPr>
                        <a:t>SubNo</a:t>
                      </a:r>
                      <a:endParaRPr lang="en-US" sz="2000" b="1"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a:solidFill>
                            <a:schemeClr val="bg1"/>
                          </a:solidFill>
                          <a:latin typeface="Calibri"/>
                        </a:rPr>
                        <a:t>Hobby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a:solidFill>
                            <a:schemeClr val="bg1"/>
                          </a:solidFill>
                          <a:latin typeface="Calibri"/>
                        </a:rPr>
                        <a:t>Address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Cricket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CHENNAI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Chess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CHENNAI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Hockey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MADURAI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Cricket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TRICHY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Volley Ball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TRICHY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Hockey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CHENNAI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graphicFrame>
        <p:nvGraphicFramePr>
          <p:cNvPr id="111" name="Table 110">
            <a:extLst>
              <a:ext uri="{FF2B5EF4-FFF2-40B4-BE49-F238E27FC236}">
                <a16:creationId xmlns:a16="http://schemas.microsoft.com/office/drawing/2014/main" id="{344D270B-7ABC-411A-83B5-255F9B2301B6}"/>
              </a:ext>
            </a:extLst>
          </p:cNvPr>
          <p:cNvGraphicFramePr>
            <a:graphicFrameLocks noGrp="1"/>
          </p:cNvGraphicFramePr>
          <p:nvPr/>
        </p:nvGraphicFramePr>
        <p:xfrm>
          <a:off x="533400" y="4429125"/>
          <a:ext cx="2470150" cy="2200275"/>
        </p:xfrm>
        <a:graphic>
          <a:graphicData uri="http://schemas.openxmlformats.org/drawingml/2006/table">
            <a:tbl>
              <a:tblPr/>
              <a:tblGrid>
                <a:gridCol w="1235075">
                  <a:extLst>
                    <a:ext uri="{9D8B030D-6E8A-4147-A177-3AD203B41FA5}">
                      <a16:colId xmlns:a16="http://schemas.microsoft.com/office/drawing/2014/main" val="20000"/>
                    </a:ext>
                  </a:extLst>
                </a:gridCol>
                <a:gridCol w="1235075">
                  <a:extLst>
                    <a:ext uri="{9D8B030D-6E8A-4147-A177-3AD203B41FA5}">
                      <a16:colId xmlns:a16="http://schemas.microsoft.com/office/drawing/2014/main" val="20001"/>
                    </a:ext>
                  </a:extLst>
                </a:gridCol>
              </a:tblGrid>
              <a:tr h="190500">
                <a:tc>
                  <a:txBody>
                    <a:bodyPr/>
                    <a:lstStyle/>
                    <a:p>
                      <a:pPr algn="ctr" fontAlgn="b"/>
                      <a:r>
                        <a:rPr lang="en-US" sz="2000" b="1" i="0" u="none" strike="noStrike" dirty="0" err="1">
                          <a:solidFill>
                            <a:schemeClr val="bg1"/>
                          </a:solidFill>
                          <a:latin typeface="Calibri"/>
                        </a:rPr>
                        <a:t>RollNo</a:t>
                      </a:r>
                      <a:endParaRPr lang="en-US" sz="2000" b="1" i="0" u="none" strike="noStrike" dirty="0">
                        <a:solidFill>
                          <a:schemeClr val="bg1"/>
                        </a:solidFill>
                        <a:latin typeface="Calibri"/>
                      </a:endParaRP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err="1">
                          <a:solidFill>
                            <a:schemeClr val="bg1"/>
                          </a:solidFill>
                          <a:latin typeface="Calibri"/>
                        </a:rPr>
                        <a:t>SubNo</a:t>
                      </a:r>
                      <a:endParaRPr lang="en-US" sz="2000" b="1" i="0" u="none" strike="noStrike" dirty="0">
                        <a:solidFill>
                          <a:schemeClr val="bg1"/>
                        </a:solidFill>
                        <a:latin typeface="Calibri"/>
                      </a:endParaRP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a:solidFill>
                            <a:srgbClr val="0000CC"/>
                          </a:solidFill>
                          <a:latin typeface="Calibri"/>
                        </a:rPr>
                        <a:t>1</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1</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2</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2</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5</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3</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4</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3</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1</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4</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3</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graphicFrame>
        <p:nvGraphicFramePr>
          <p:cNvPr id="112" name="Table 111">
            <a:extLst>
              <a:ext uri="{FF2B5EF4-FFF2-40B4-BE49-F238E27FC236}">
                <a16:creationId xmlns:a16="http://schemas.microsoft.com/office/drawing/2014/main" id="{E2C49137-62BB-44D8-9EFB-470B47C5471A}"/>
              </a:ext>
            </a:extLst>
          </p:cNvPr>
          <p:cNvGraphicFramePr>
            <a:graphicFrameLocks noGrp="1"/>
          </p:cNvGraphicFramePr>
          <p:nvPr/>
        </p:nvGraphicFramePr>
        <p:xfrm>
          <a:off x="3429000" y="4429125"/>
          <a:ext cx="2651125" cy="2200275"/>
        </p:xfrm>
        <a:graphic>
          <a:graphicData uri="http://schemas.openxmlformats.org/drawingml/2006/table">
            <a:tbl>
              <a:tblPr/>
              <a:tblGrid>
                <a:gridCol w="1235476">
                  <a:extLst>
                    <a:ext uri="{9D8B030D-6E8A-4147-A177-3AD203B41FA5}">
                      <a16:colId xmlns:a16="http://schemas.microsoft.com/office/drawing/2014/main" val="20000"/>
                    </a:ext>
                  </a:extLst>
                </a:gridCol>
                <a:gridCol w="1415649">
                  <a:extLst>
                    <a:ext uri="{9D8B030D-6E8A-4147-A177-3AD203B41FA5}">
                      <a16:colId xmlns:a16="http://schemas.microsoft.com/office/drawing/2014/main" val="20001"/>
                    </a:ext>
                  </a:extLst>
                </a:gridCol>
              </a:tblGrid>
              <a:tr h="304800">
                <a:tc>
                  <a:txBody>
                    <a:bodyPr/>
                    <a:lstStyle/>
                    <a:p>
                      <a:pPr algn="ctr" fontAlgn="b"/>
                      <a:r>
                        <a:rPr lang="en-US" sz="2000" b="1" i="0" u="none" strike="noStrike" dirty="0" err="1">
                          <a:solidFill>
                            <a:schemeClr val="bg1"/>
                          </a:solidFill>
                          <a:latin typeface="Calibri"/>
                        </a:rPr>
                        <a:t>RollNo</a:t>
                      </a:r>
                      <a:endParaRPr lang="en-US" sz="2000" b="1" i="0" u="none" strike="noStrike" dirty="0">
                        <a:solidFill>
                          <a:schemeClr val="bg1"/>
                        </a:solidFill>
                        <a:latin typeface="Calibri"/>
                      </a:endParaRP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a:solidFill>
                            <a:schemeClr val="bg1"/>
                          </a:solidFill>
                          <a:latin typeface="Calibri"/>
                        </a:rPr>
                        <a:t>Hobby</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a:solidFill>
                            <a:srgbClr val="0000CC"/>
                          </a:solidFill>
                          <a:latin typeface="Calibri"/>
                        </a:rPr>
                        <a:t>1</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Cricket</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1</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Chess</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2</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Hockey</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3</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Cricket</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3</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Volley Ball</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4</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Hockey</a:t>
                      </a:r>
                    </a:p>
                  </a:txBody>
                  <a:tcPr marL="9526" marR="9526"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graphicFrame>
        <p:nvGraphicFramePr>
          <p:cNvPr id="113" name="Table 112">
            <a:extLst>
              <a:ext uri="{FF2B5EF4-FFF2-40B4-BE49-F238E27FC236}">
                <a16:creationId xmlns:a16="http://schemas.microsoft.com/office/drawing/2014/main" id="{B15C1D7F-09DD-4ABB-AD24-13CE338132EF}"/>
              </a:ext>
            </a:extLst>
          </p:cNvPr>
          <p:cNvGraphicFramePr>
            <a:graphicFrameLocks noGrp="1"/>
          </p:cNvGraphicFramePr>
          <p:nvPr/>
        </p:nvGraphicFramePr>
        <p:xfrm>
          <a:off x="6324600" y="4419600"/>
          <a:ext cx="2438400" cy="1571625"/>
        </p:xfrm>
        <a:graphic>
          <a:graphicData uri="http://schemas.openxmlformats.org/drawingml/2006/table">
            <a:tbl>
              <a:tblPr/>
              <a:tblGrid>
                <a:gridCol w="1136342">
                  <a:extLst>
                    <a:ext uri="{9D8B030D-6E8A-4147-A177-3AD203B41FA5}">
                      <a16:colId xmlns:a16="http://schemas.microsoft.com/office/drawing/2014/main" val="20000"/>
                    </a:ext>
                  </a:extLst>
                </a:gridCol>
                <a:gridCol w="1302058">
                  <a:extLst>
                    <a:ext uri="{9D8B030D-6E8A-4147-A177-3AD203B41FA5}">
                      <a16:colId xmlns:a16="http://schemas.microsoft.com/office/drawing/2014/main" val="20001"/>
                    </a:ext>
                  </a:extLst>
                </a:gridCol>
              </a:tblGrid>
              <a:tr h="190500">
                <a:tc>
                  <a:txBody>
                    <a:bodyPr/>
                    <a:lstStyle/>
                    <a:p>
                      <a:pPr algn="ctr" fontAlgn="b"/>
                      <a:r>
                        <a:rPr lang="en-US" sz="2000" b="1" i="0" u="none" strike="noStrike" dirty="0" err="1">
                          <a:solidFill>
                            <a:schemeClr val="bg1"/>
                          </a:solidFill>
                          <a:latin typeface="Calibri"/>
                        </a:rPr>
                        <a:t>RollNo</a:t>
                      </a:r>
                      <a:endParaRPr lang="en-US" sz="2000" b="1" i="0" u="none" strike="noStrike" dirty="0">
                        <a:solidFill>
                          <a:schemeClr val="bg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a:solidFill>
                            <a:schemeClr val="bg1"/>
                          </a:solidFill>
                          <a:latin typeface="Calibri"/>
                        </a:rPr>
                        <a:t>Address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a:solidFill>
                            <a:srgbClr val="0000CC"/>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CHENNAI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dirty="0">
                          <a:solidFill>
                            <a:srgbClr val="0000CC"/>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MADURAI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TRICHY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dirty="0">
                          <a:solidFill>
                            <a:srgbClr val="0000CC"/>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CHENNAI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14" name="TextBox 113">
            <a:extLst>
              <a:ext uri="{FF2B5EF4-FFF2-40B4-BE49-F238E27FC236}">
                <a16:creationId xmlns:a16="http://schemas.microsoft.com/office/drawing/2014/main" id="{328780E2-70B3-4D6E-BDD7-1BEA359C242F}"/>
              </a:ext>
            </a:extLst>
          </p:cNvPr>
          <p:cNvSpPr txBox="1">
            <a:spLocks noChangeArrowheads="1"/>
          </p:cNvSpPr>
          <p:nvPr/>
        </p:nvSpPr>
        <p:spPr bwMode="auto">
          <a:xfrm>
            <a:off x="0" y="1219200"/>
            <a:ext cx="91868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latin typeface="Comic Sans MS" panose="030F0702030302020204" pitchFamily="66" charset="0"/>
              </a:rPr>
              <a:t>Some times it may be Functional &amp; multi-valued dependency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4">
                                            <p:txEl>
                                              <p:pRg st="0" end="0"/>
                                            </p:txEl>
                                          </p:spTgt>
                                        </p:tgtEl>
                                        <p:attrNameLst>
                                          <p:attrName>style.visibility</p:attrName>
                                        </p:attrNameLst>
                                      </p:cBhvr>
                                      <p:to>
                                        <p:strVal val="visible"/>
                                      </p:to>
                                    </p:set>
                                    <p:anim calcmode="lin" valueType="num">
                                      <p:cBhvr additive="base">
                                        <p:cTn id="7" dur="500" fill="hold"/>
                                        <p:tgtEl>
                                          <p:spTgt spid="1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0"/>
                                        </p:tgtEl>
                                        <p:attrNameLst>
                                          <p:attrName>style.visibility</p:attrName>
                                        </p:attrNameLst>
                                      </p:cBhvr>
                                      <p:to>
                                        <p:strVal val="visible"/>
                                      </p:to>
                                    </p:set>
                                    <p:anim calcmode="lin" valueType="num">
                                      <p:cBhvr additive="base">
                                        <p:cTn id="13" dur="500" fill="hold"/>
                                        <p:tgtEl>
                                          <p:spTgt spid="110"/>
                                        </p:tgtEl>
                                        <p:attrNameLst>
                                          <p:attrName>ppt_x</p:attrName>
                                        </p:attrNameLst>
                                      </p:cBhvr>
                                      <p:tavLst>
                                        <p:tav tm="0">
                                          <p:val>
                                            <p:strVal val="#ppt_x"/>
                                          </p:val>
                                        </p:tav>
                                        <p:tav tm="100000">
                                          <p:val>
                                            <p:strVal val="#ppt_x"/>
                                          </p:val>
                                        </p:tav>
                                      </p:tavLst>
                                    </p:anim>
                                    <p:anim calcmode="lin" valueType="num">
                                      <p:cBhvr additive="base">
                                        <p:cTn id="14" dur="500" fill="hold"/>
                                        <p:tgtEl>
                                          <p:spTgt spid="110"/>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11"/>
                                        </p:tgtEl>
                                        <p:attrNameLst>
                                          <p:attrName>style.visibility</p:attrName>
                                        </p:attrNameLst>
                                      </p:cBhvr>
                                      <p:to>
                                        <p:strVal val="visible"/>
                                      </p:to>
                                    </p:set>
                                    <p:anim calcmode="lin" valueType="num">
                                      <p:cBhvr additive="base">
                                        <p:cTn id="19" dur="500" fill="hold"/>
                                        <p:tgtEl>
                                          <p:spTgt spid="111"/>
                                        </p:tgtEl>
                                        <p:attrNameLst>
                                          <p:attrName>ppt_x</p:attrName>
                                        </p:attrNameLst>
                                      </p:cBhvr>
                                      <p:tavLst>
                                        <p:tav tm="0">
                                          <p:val>
                                            <p:strVal val="#ppt_x"/>
                                          </p:val>
                                        </p:tav>
                                        <p:tav tm="100000">
                                          <p:val>
                                            <p:strVal val="#ppt_x"/>
                                          </p:val>
                                        </p:tav>
                                      </p:tavLst>
                                    </p:anim>
                                    <p:anim calcmode="lin" valueType="num">
                                      <p:cBhvr additive="base">
                                        <p:cTn id="20" dur="500" fill="hold"/>
                                        <p:tgtEl>
                                          <p:spTgt spid="111"/>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12"/>
                                        </p:tgtEl>
                                        <p:attrNameLst>
                                          <p:attrName>style.visibility</p:attrName>
                                        </p:attrNameLst>
                                      </p:cBhvr>
                                      <p:to>
                                        <p:strVal val="visible"/>
                                      </p:to>
                                    </p:set>
                                    <p:anim calcmode="lin" valueType="num">
                                      <p:cBhvr additive="base">
                                        <p:cTn id="23" dur="500" fill="hold"/>
                                        <p:tgtEl>
                                          <p:spTgt spid="112"/>
                                        </p:tgtEl>
                                        <p:attrNameLst>
                                          <p:attrName>ppt_x</p:attrName>
                                        </p:attrNameLst>
                                      </p:cBhvr>
                                      <p:tavLst>
                                        <p:tav tm="0">
                                          <p:val>
                                            <p:strVal val="#ppt_x"/>
                                          </p:val>
                                        </p:tav>
                                        <p:tav tm="100000">
                                          <p:val>
                                            <p:strVal val="#ppt_x"/>
                                          </p:val>
                                        </p:tav>
                                      </p:tavLst>
                                    </p:anim>
                                    <p:anim calcmode="lin" valueType="num">
                                      <p:cBhvr additive="base">
                                        <p:cTn id="24" dur="500" fill="hold"/>
                                        <p:tgtEl>
                                          <p:spTgt spid="112"/>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13"/>
                                        </p:tgtEl>
                                        <p:attrNameLst>
                                          <p:attrName>style.visibility</p:attrName>
                                        </p:attrNameLst>
                                      </p:cBhvr>
                                      <p:to>
                                        <p:strVal val="visible"/>
                                      </p:to>
                                    </p:set>
                                    <p:anim calcmode="lin" valueType="num">
                                      <p:cBhvr additive="base">
                                        <p:cTn id="27" dur="500" fill="hold"/>
                                        <p:tgtEl>
                                          <p:spTgt spid="113"/>
                                        </p:tgtEl>
                                        <p:attrNameLst>
                                          <p:attrName>ppt_x</p:attrName>
                                        </p:attrNameLst>
                                      </p:cBhvr>
                                      <p:tavLst>
                                        <p:tav tm="0">
                                          <p:val>
                                            <p:strVal val="#ppt_x"/>
                                          </p:val>
                                        </p:tav>
                                        <p:tav tm="100000">
                                          <p:val>
                                            <p:strVal val="#ppt_x"/>
                                          </p:val>
                                        </p:tav>
                                      </p:tavLst>
                                    </p:anim>
                                    <p:anim calcmode="lin" valueType="num">
                                      <p:cBhvr additive="base">
                                        <p:cTn id="28" dur="500" fill="hold"/>
                                        <p:tgtEl>
                                          <p:spTgt spid="1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F19144DA-70DB-4659-8C29-2713C9B4F69E}"/>
              </a:ext>
            </a:extLst>
          </p:cNvPr>
          <p:cNvSpPr>
            <a:spLocks noGrp="1"/>
          </p:cNvSpPr>
          <p:nvPr>
            <p:ph type="title"/>
          </p:nvPr>
        </p:nvSpPr>
        <p:spPr>
          <a:xfrm>
            <a:off x="685800" y="228600"/>
            <a:ext cx="7772400" cy="1143000"/>
          </a:xfrm>
        </p:spPr>
        <p:txBody>
          <a:bodyPr/>
          <a:lstStyle/>
          <a:p>
            <a:pPr eaLnBrk="1" hangingPunct="1"/>
            <a:r>
              <a:rPr lang="en-US" altLang="en-US" b="1">
                <a:solidFill>
                  <a:srgbClr val="C00000"/>
                </a:solidFill>
                <a:latin typeface="Agency FB" panose="020B0503020202020204" pitchFamily="34" charset="0"/>
              </a:rPr>
              <a:t>Example : Student Table</a:t>
            </a:r>
          </a:p>
        </p:txBody>
      </p:sp>
      <p:graphicFrame>
        <p:nvGraphicFramePr>
          <p:cNvPr id="4" name="Content Placeholder 3">
            <a:extLst>
              <a:ext uri="{FF2B5EF4-FFF2-40B4-BE49-F238E27FC236}">
                <a16:creationId xmlns:a16="http://schemas.microsoft.com/office/drawing/2014/main" id="{15A849E3-88C9-4E79-BCB7-79A906B29E71}"/>
              </a:ext>
            </a:extLst>
          </p:cNvPr>
          <p:cNvGraphicFramePr>
            <a:graphicFrameLocks noGrp="1"/>
          </p:cNvGraphicFramePr>
          <p:nvPr>
            <p:ph idx="1"/>
          </p:nvPr>
        </p:nvGraphicFramePr>
        <p:xfrm>
          <a:off x="457200" y="1295400"/>
          <a:ext cx="8001002" cy="2438400"/>
        </p:xfrm>
        <a:graphic>
          <a:graphicData uri="http://schemas.openxmlformats.org/drawingml/2006/table">
            <a:tbl>
              <a:tblPr/>
              <a:tblGrid>
                <a:gridCol w="1561171">
                  <a:extLst>
                    <a:ext uri="{9D8B030D-6E8A-4147-A177-3AD203B41FA5}">
                      <a16:colId xmlns:a16="http://schemas.microsoft.com/office/drawing/2014/main" val="20000"/>
                    </a:ext>
                  </a:extLst>
                </a:gridCol>
                <a:gridCol w="1561171">
                  <a:extLst>
                    <a:ext uri="{9D8B030D-6E8A-4147-A177-3AD203B41FA5}">
                      <a16:colId xmlns:a16="http://schemas.microsoft.com/office/drawing/2014/main" val="20001"/>
                    </a:ext>
                  </a:extLst>
                </a:gridCol>
                <a:gridCol w="1561171">
                  <a:extLst>
                    <a:ext uri="{9D8B030D-6E8A-4147-A177-3AD203B41FA5}">
                      <a16:colId xmlns:a16="http://schemas.microsoft.com/office/drawing/2014/main" val="20002"/>
                    </a:ext>
                  </a:extLst>
                </a:gridCol>
                <a:gridCol w="1756318">
                  <a:extLst>
                    <a:ext uri="{9D8B030D-6E8A-4147-A177-3AD203B41FA5}">
                      <a16:colId xmlns:a16="http://schemas.microsoft.com/office/drawing/2014/main" val="20003"/>
                    </a:ext>
                  </a:extLst>
                </a:gridCol>
                <a:gridCol w="1561171">
                  <a:extLst>
                    <a:ext uri="{9D8B030D-6E8A-4147-A177-3AD203B41FA5}">
                      <a16:colId xmlns:a16="http://schemas.microsoft.com/office/drawing/2014/main" val="20004"/>
                    </a:ext>
                  </a:extLst>
                </a:gridCol>
              </a:tblGrid>
              <a:tr h="487680">
                <a:tc>
                  <a:txBody>
                    <a:bodyPr/>
                    <a:lstStyle/>
                    <a:p>
                      <a:pPr algn="ctr" fontAlgn="b"/>
                      <a:r>
                        <a:rPr lang="en-US" sz="2400" b="1" i="0" u="none" strike="noStrike" dirty="0">
                          <a:solidFill>
                            <a:schemeClr val="bg1"/>
                          </a:solidFill>
                          <a:latin typeface="Arial" pitchFamily="34" charset="0"/>
                          <a:cs typeface="Arial" pitchFamily="34" charset="0"/>
                        </a:rPr>
                        <a:t>Roll 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Name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Branch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HOD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err="1">
                          <a:solidFill>
                            <a:schemeClr val="bg1"/>
                          </a:solidFill>
                          <a:latin typeface="Arial" pitchFamily="34" charset="0"/>
                          <a:cs typeface="Arial" pitchFamily="34" charset="0"/>
                        </a:rPr>
                        <a:t>Off_Tel</a:t>
                      </a:r>
                      <a:endParaRPr lang="en-US" sz="2400" b="1" i="0" u="none" strike="noStrike" dirty="0">
                        <a:solidFill>
                          <a:schemeClr val="bg1"/>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487680">
                <a:tc>
                  <a:txBody>
                    <a:bodyPr/>
                    <a:lstStyle/>
                    <a:p>
                      <a:pPr algn="ctr" fontAlgn="b"/>
                      <a:r>
                        <a:rPr lang="en-US" sz="2400" b="0" i="0" u="none" strike="noStrike" dirty="0">
                          <a:solidFill>
                            <a:srgbClr val="0000CC"/>
                          </a:solidFill>
                          <a:latin typeface="Arial" pitchFamily="34" charset="0"/>
                          <a:cs typeface="Arial"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Ahmed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CSE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Mr.Keshav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2486954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87680">
                <a:tc>
                  <a:txBody>
                    <a:bodyPr/>
                    <a:lstStyle/>
                    <a:p>
                      <a:pPr algn="ctr" fontAlgn="b"/>
                      <a:r>
                        <a:rPr lang="en-US" sz="2400" b="0" i="0" u="none" strike="noStrike" dirty="0">
                          <a:solidFill>
                            <a:srgbClr val="0000CC"/>
                          </a:solidFill>
                          <a:latin typeface="Arial" pitchFamily="34" charset="0"/>
                          <a:cs typeface="Arial"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Balaji</a:t>
                      </a:r>
                      <a:endParaRPr lang="en-US" sz="2400" b="0" i="0" u="none" strike="noStrike" dirty="0">
                        <a:solidFill>
                          <a:srgbClr val="0000CC"/>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CSE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Mr.Keshav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2486954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87680">
                <a:tc>
                  <a:txBody>
                    <a:bodyPr/>
                    <a:lstStyle/>
                    <a:p>
                      <a:pPr algn="ctr" fontAlgn="b"/>
                      <a:r>
                        <a:rPr lang="en-US" sz="2400" b="0" i="0" u="none" strike="noStrike">
                          <a:solidFill>
                            <a:srgbClr val="0000CC"/>
                          </a:solidFill>
                          <a:latin typeface="Arial" pitchFamily="34" charset="0"/>
                          <a:cs typeface="Arial"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Cathrine</a:t>
                      </a:r>
                      <a:endParaRPr lang="en-US" sz="2400" b="0" i="0" u="none" strike="noStrike" dirty="0">
                        <a:solidFill>
                          <a:srgbClr val="0000CC"/>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CSE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Mr.Keshav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2486954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87680">
                <a:tc>
                  <a:txBody>
                    <a:bodyPr/>
                    <a:lstStyle/>
                    <a:p>
                      <a:pPr algn="ctr" fontAlgn="b"/>
                      <a:r>
                        <a:rPr lang="en-US" sz="2400" b="0" i="0" u="none" strike="noStrike">
                          <a:solidFill>
                            <a:srgbClr val="0000CC"/>
                          </a:solidFill>
                          <a:latin typeface="Arial" pitchFamily="34" charset="0"/>
                          <a:cs typeface="Arial"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David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CSE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Mr.Keshav</a:t>
                      </a:r>
                      <a:endParaRPr lang="en-US" sz="2400" b="0" i="0" u="none" strike="noStrike" dirty="0">
                        <a:solidFill>
                          <a:srgbClr val="0000CC"/>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2486954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5" name="Content Placeholder 3">
            <a:extLst>
              <a:ext uri="{FF2B5EF4-FFF2-40B4-BE49-F238E27FC236}">
                <a16:creationId xmlns:a16="http://schemas.microsoft.com/office/drawing/2014/main" id="{61FD0B1E-7D0C-44C0-A383-B97B822842CE}"/>
              </a:ext>
            </a:extLst>
          </p:cNvPr>
          <p:cNvGraphicFramePr>
            <a:graphicFrameLocks/>
          </p:cNvGraphicFramePr>
          <p:nvPr/>
        </p:nvGraphicFramePr>
        <p:xfrm>
          <a:off x="457200" y="4114800"/>
          <a:ext cx="8001002" cy="2438400"/>
        </p:xfrm>
        <a:graphic>
          <a:graphicData uri="http://schemas.openxmlformats.org/drawingml/2006/table">
            <a:tbl>
              <a:tblPr/>
              <a:tblGrid>
                <a:gridCol w="1561171">
                  <a:extLst>
                    <a:ext uri="{9D8B030D-6E8A-4147-A177-3AD203B41FA5}">
                      <a16:colId xmlns:a16="http://schemas.microsoft.com/office/drawing/2014/main" val="20000"/>
                    </a:ext>
                  </a:extLst>
                </a:gridCol>
                <a:gridCol w="1561171">
                  <a:extLst>
                    <a:ext uri="{9D8B030D-6E8A-4147-A177-3AD203B41FA5}">
                      <a16:colId xmlns:a16="http://schemas.microsoft.com/office/drawing/2014/main" val="20001"/>
                    </a:ext>
                  </a:extLst>
                </a:gridCol>
                <a:gridCol w="1561171">
                  <a:extLst>
                    <a:ext uri="{9D8B030D-6E8A-4147-A177-3AD203B41FA5}">
                      <a16:colId xmlns:a16="http://schemas.microsoft.com/office/drawing/2014/main" val="20002"/>
                    </a:ext>
                  </a:extLst>
                </a:gridCol>
                <a:gridCol w="1756318">
                  <a:extLst>
                    <a:ext uri="{9D8B030D-6E8A-4147-A177-3AD203B41FA5}">
                      <a16:colId xmlns:a16="http://schemas.microsoft.com/office/drawing/2014/main" val="20003"/>
                    </a:ext>
                  </a:extLst>
                </a:gridCol>
                <a:gridCol w="1561171">
                  <a:extLst>
                    <a:ext uri="{9D8B030D-6E8A-4147-A177-3AD203B41FA5}">
                      <a16:colId xmlns:a16="http://schemas.microsoft.com/office/drawing/2014/main" val="20004"/>
                    </a:ext>
                  </a:extLst>
                </a:gridCol>
              </a:tblGrid>
              <a:tr h="487680">
                <a:tc>
                  <a:txBody>
                    <a:bodyPr/>
                    <a:lstStyle/>
                    <a:p>
                      <a:pPr algn="ctr" fontAlgn="b"/>
                      <a:r>
                        <a:rPr lang="en-US" sz="2400" b="1" i="0" u="none" strike="noStrike" dirty="0">
                          <a:solidFill>
                            <a:schemeClr val="bg1"/>
                          </a:solidFill>
                          <a:latin typeface="Arial" pitchFamily="34" charset="0"/>
                          <a:cs typeface="Arial" pitchFamily="34" charset="0"/>
                        </a:rPr>
                        <a:t>Roll 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Name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Branch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HOD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err="1">
                          <a:solidFill>
                            <a:schemeClr val="bg1"/>
                          </a:solidFill>
                          <a:latin typeface="Arial" pitchFamily="34" charset="0"/>
                          <a:cs typeface="Arial" pitchFamily="34" charset="0"/>
                        </a:rPr>
                        <a:t>Off_Tel</a:t>
                      </a:r>
                      <a:endParaRPr lang="en-US" sz="2400" b="1" i="0" u="none" strike="noStrike" dirty="0">
                        <a:solidFill>
                          <a:schemeClr val="bg1"/>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487680">
                <a:tc>
                  <a:txBody>
                    <a:bodyPr/>
                    <a:lstStyle/>
                    <a:p>
                      <a:pPr algn="ctr" fontAlgn="b"/>
                      <a:r>
                        <a:rPr lang="en-US" sz="2400" b="0" i="0" u="none" strike="noStrike" dirty="0">
                          <a:solidFill>
                            <a:srgbClr val="0000CC"/>
                          </a:solidFill>
                          <a:latin typeface="Arial" pitchFamily="34" charset="0"/>
                          <a:cs typeface="Arial"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Ahmed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CSE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400" b="0" i="0" u="none" strike="noStrike" dirty="0" err="1">
                          <a:solidFill>
                            <a:srgbClr val="FF0000"/>
                          </a:solidFill>
                          <a:latin typeface="Arial" pitchFamily="34" charset="0"/>
                          <a:cs typeface="Arial" pitchFamily="34" charset="0"/>
                        </a:rPr>
                        <a:t>Mr.Keshav</a:t>
                      </a:r>
                      <a:endParaRPr lang="en-US" sz="2400" b="0" i="0" u="none" strike="noStrike" dirty="0">
                        <a:solidFill>
                          <a:srgbClr val="FF0000"/>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400" b="0" i="0" u="none" strike="noStrike" dirty="0">
                          <a:solidFill>
                            <a:srgbClr val="FF0000"/>
                          </a:solidFill>
                          <a:latin typeface="Arial" pitchFamily="34" charset="0"/>
                          <a:cs typeface="Arial" pitchFamily="34" charset="0"/>
                        </a:rPr>
                        <a:t>2486954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r h="487680">
                <a:tc>
                  <a:txBody>
                    <a:bodyPr/>
                    <a:lstStyle/>
                    <a:p>
                      <a:pPr algn="ctr" fontAlgn="b"/>
                      <a:r>
                        <a:rPr lang="en-US" sz="2400" b="0" i="0" u="none" strike="noStrike" dirty="0">
                          <a:solidFill>
                            <a:srgbClr val="0000CC"/>
                          </a:solidFill>
                          <a:latin typeface="Arial" pitchFamily="34" charset="0"/>
                          <a:cs typeface="Arial"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Balaji</a:t>
                      </a:r>
                      <a:endParaRPr lang="en-US" sz="2400" b="0" i="0" u="none" strike="noStrike" dirty="0">
                        <a:solidFill>
                          <a:srgbClr val="0000CC"/>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CSE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400" b="0" i="0" u="none" strike="noStrike">
                          <a:solidFill>
                            <a:srgbClr val="FF0000"/>
                          </a:solidFill>
                          <a:latin typeface="Arial" pitchFamily="34" charset="0"/>
                          <a:cs typeface="Arial" pitchFamily="34" charset="0"/>
                        </a:rPr>
                        <a:t>Mr.Keshav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400" b="0" i="0" u="none" strike="noStrike" dirty="0">
                          <a:solidFill>
                            <a:srgbClr val="FF0000"/>
                          </a:solidFill>
                          <a:latin typeface="Arial" pitchFamily="34" charset="0"/>
                          <a:cs typeface="Arial" pitchFamily="34" charset="0"/>
                        </a:rPr>
                        <a:t>2486954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2"/>
                  </a:ext>
                </a:extLst>
              </a:tr>
              <a:tr h="487680">
                <a:tc>
                  <a:txBody>
                    <a:bodyPr/>
                    <a:lstStyle/>
                    <a:p>
                      <a:pPr algn="ctr" fontAlgn="b"/>
                      <a:r>
                        <a:rPr lang="en-US" sz="2400" b="0" i="0" u="none" strike="noStrike">
                          <a:solidFill>
                            <a:srgbClr val="0000CC"/>
                          </a:solidFill>
                          <a:latin typeface="Arial" pitchFamily="34" charset="0"/>
                          <a:cs typeface="Arial"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Cathrine</a:t>
                      </a:r>
                      <a:endParaRPr lang="en-US" sz="2400" b="0" i="0" u="none" strike="noStrike" dirty="0">
                        <a:solidFill>
                          <a:srgbClr val="0000CC"/>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CSE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400" b="0" i="0" u="none" strike="noStrike" dirty="0" err="1">
                          <a:solidFill>
                            <a:srgbClr val="FF0000"/>
                          </a:solidFill>
                          <a:latin typeface="Arial" pitchFamily="34" charset="0"/>
                          <a:cs typeface="Arial" pitchFamily="34" charset="0"/>
                        </a:rPr>
                        <a:t>Mr.Keshav</a:t>
                      </a:r>
                      <a:endParaRPr lang="en-US" sz="2400" b="0" i="0" u="none" strike="noStrike" dirty="0">
                        <a:solidFill>
                          <a:srgbClr val="FF0000"/>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400" b="0" i="0" u="none" strike="noStrike" dirty="0">
                          <a:solidFill>
                            <a:srgbClr val="FF0000"/>
                          </a:solidFill>
                          <a:latin typeface="Arial" pitchFamily="34" charset="0"/>
                          <a:cs typeface="Arial" pitchFamily="34" charset="0"/>
                        </a:rPr>
                        <a:t>2486954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487680">
                <a:tc>
                  <a:txBody>
                    <a:bodyPr/>
                    <a:lstStyle/>
                    <a:p>
                      <a:pPr algn="ctr" fontAlgn="b"/>
                      <a:r>
                        <a:rPr lang="en-US" sz="2400" b="0" i="0" u="none" strike="noStrike">
                          <a:solidFill>
                            <a:srgbClr val="0000CC"/>
                          </a:solidFill>
                          <a:latin typeface="Arial" pitchFamily="34" charset="0"/>
                          <a:cs typeface="Arial"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David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CSE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400" b="0" i="0" u="none" strike="noStrike" dirty="0" err="1">
                          <a:solidFill>
                            <a:srgbClr val="FF0000"/>
                          </a:solidFill>
                          <a:latin typeface="Arial" pitchFamily="34" charset="0"/>
                          <a:cs typeface="Arial" pitchFamily="34" charset="0"/>
                        </a:rPr>
                        <a:t>Mr.Keshav</a:t>
                      </a:r>
                      <a:endParaRPr lang="en-US" sz="2400" b="0" i="0" u="none" strike="noStrike" dirty="0">
                        <a:solidFill>
                          <a:srgbClr val="FF0000"/>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400" b="0" i="0" u="none" strike="noStrike" dirty="0">
                          <a:solidFill>
                            <a:srgbClr val="FF0000"/>
                          </a:solidFill>
                          <a:latin typeface="Arial" pitchFamily="34" charset="0"/>
                          <a:cs typeface="Arial" pitchFamily="34" charset="0"/>
                        </a:rPr>
                        <a:t>2486954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0330A454-D5B8-4D59-8C94-C7B184E6A0B3}"/>
              </a:ext>
            </a:extLst>
          </p:cNvPr>
          <p:cNvSpPr>
            <a:spLocks noGrp="1" noChangeArrowheads="1"/>
          </p:cNvSpPr>
          <p:nvPr>
            <p:ph type="body" idx="1"/>
          </p:nvPr>
        </p:nvSpPr>
        <p:spPr>
          <a:xfrm>
            <a:off x="304800" y="1143000"/>
            <a:ext cx="8610600" cy="5562600"/>
          </a:xfrm>
        </p:spPr>
        <p:txBody>
          <a:bodyPr/>
          <a:lstStyle/>
          <a:p>
            <a:pPr marL="609600" indent="-609600" algn="just" eaLnBrk="1" hangingPunct="1"/>
            <a:r>
              <a:rPr lang="en-US" altLang="en-US" sz="2800">
                <a:solidFill>
                  <a:srgbClr val="0000CC"/>
                </a:solidFill>
                <a:latin typeface="Comic Sans MS" panose="030F0702030302020204" pitchFamily="66" charset="0"/>
                <a:cs typeface="Times New Roman" panose="02020603050405020304" pitchFamily="18" charset="0"/>
              </a:rPr>
              <a:t>Fifth normal form is satisfied when all tables are broken into as many tables as possible in order to avoid redundancy. </a:t>
            </a:r>
          </a:p>
          <a:p>
            <a:pPr marL="609600" indent="-609600" algn="just" eaLnBrk="1" hangingPunct="1"/>
            <a:r>
              <a:rPr lang="en-US" altLang="en-US" sz="2800">
                <a:solidFill>
                  <a:srgbClr val="0000CC"/>
                </a:solidFill>
                <a:latin typeface="Comic Sans MS" panose="030F0702030302020204" pitchFamily="66" charset="0"/>
                <a:cs typeface="Times New Roman" panose="02020603050405020304" pitchFamily="18" charset="0"/>
              </a:rPr>
              <a:t>It is otherwise called PJNF </a:t>
            </a:r>
            <a:r>
              <a:rPr lang="en-US" altLang="en-US" sz="2800" b="1">
                <a:solidFill>
                  <a:srgbClr val="0000CC"/>
                </a:solidFill>
                <a:latin typeface="Comic Sans MS" panose="030F0702030302020204" pitchFamily="66" charset="0"/>
                <a:cs typeface="Times New Roman" panose="02020603050405020304" pitchFamily="18" charset="0"/>
              </a:rPr>
              <a:t>(Project Joint Normal Form)</a:t>
            </a:r>
          </a:p>
          <a:p>
            <a:pPr marL="609600" indent="-609600" algn="just" eaLnBrk="1" hangingPunct="1"/>
            <a:r>
              <a:rPr lang="en-US" altLang="en-US" sz="2800">
                <a:solidFill>
                  <a:srgbClr val="0000CC"/>
                </a:solidFill>
                <a:latin typeface="Comic Sans MS" panose="030F0702030302020204" pitchFamily="66" charset="0"/>
                <a:ea typeface="Arial Unicode MS" panose="020B0604020202020204" pitchFamily="34" charset="-128"/>
                <a:cs typeface="Times New Roman" panose="02020603050405020304" pitchFamily="18" charset="0"/>
              </a:rPr>
              <a:t>It is 5</a:t>
            </a:r>
            <a:r>
              <a:rPr lang="en-US" altLang="en-US" sz="2800" baseline="30000">
                <a:solidFill>
                  <a:srgbClr val="0000CC"/>
                </a:solidFill>
                <a:latin typeface="Comic Sans MS" panose="030F0702030302020204" pitchFamily="66" charset="0"/>
                <a:ea typeface="Arial Unicode MS" panose="020B0604020202020204" pitchFamily="34" charset="-128"/>
                <a:cs typeface="Times New Roman" panose="02020603050405020304" pitchFamily="18" charset="0"/>
              </a:rPr>
              <a:t>th</a:t>
            </a:r>
            <a:r>
              <a:rPr lang="en-US" altLang="en-US" sz="2800">
                <a:solidFill>
                  <a:srgbClr val="0000CC"/>
                </a:solidFill>
                <a:latin typeface="Comic Sans MS" panose="030F0702030302020204" pitchFamily="66" charset="0"/>
                <a:ea typeface="Arial Unicode MS" panose="020B0604020202020204" pitchFamily="34" charset="-128"/>
                <a:cs typeface="Times New Roman" panose="02020603050405020304" pitchFamily="18" charset="0"/>
              </a:rPr>
              <a:t> Normal Form only if</a:t>
            </a:r>
          </a:p>
          <a:p>
            <a:pPr marL="1009650" lvl="1" indent="-609600" algn="just" eaLnBrk="1" hangingPunct="1"/>
            <a:r>
              <a:rPr lang="en-US" altLang="en-US" sz="2400">
                <a:solidFill>
                  <a:srgbClr val="0000CC"/>
                </a:solidFill>
                <a:latin typeface="Comic Sans MS" panose="030F0702030302020204" pitchFamily="66" charset="0"/>
                <a:ea typeface="Arial Unicode MS" panose="020B0604020202020204" pitchFamily="34" charset="-128"/>
                <a:cs typeface="Times New Roman" panose="02020603050405020304" pitchFamily="18" charset="0"/>
              </a:rPr>
              <a:t>It is in 4</a:t>
            </a:r>
            <a:r>
              <a:rPr lang="en-US" altLang="en-US" sz="2400" baseline="30000">
                <a:solidFill>
                  <a:srgbClr val="0000CC"/>
                </a:solidFill>
                <a:latin typeface="Comic Sans MS" panose="030F0702030302020204" pitchFamily="66" charset="0"/>
                <a:ea typeface="Arial Unicode MS" panose="020B0604020202020204" pitchFamily="34" charset="-128"/>
                <a:cs typeface="Times New Roman" panose="02020603050405020304" pitchFamily="18" charset="0"/>
              </a:rPr>
              <a:t>th</a:t>
            </a:r>
            <a:r>
              <a:rPr lang="en-US" altLang="en-US" sz="2400">
                <a:solidFill>
                  <a:srgbClr val="0000CC"/>
                </a:solidFill>
                <a:latin typeface="Comic Sans MS" panose="030F0702030302020204" pitchFamily="66" charset="0"/>
                <a:ea typeface="Arial Unicode MS" panose="020B0604020202020204" pitchFamily="34" charset="-128"/>
                <a:cs typeface="Times New Roman" panose="02020603050405020304" pitchFamily="18" charset="0"/>
              </a:rPr>
              <a:t> Normal Form</a:t>
            </a:r>
          </a:p>
          <a:p>
            <a:pPr marL="1009650" lvl="1" indent="-609600" algn="just" eaLnBrk="1" hangingPunct="1"/>
            <a:r>
              <a:rPr lang="en-US" altLang="en-US" sz="2400">
                <a:solidFill>
                  <a:srgbClr val="0000CC"/>
                </a:solidFill>
                <a:latin typeface="Comic Sans MS" panose="030F0702030302020204" pitchFamily="66" charset="0"/>
                <a:ea typeface="Arial Unicode MS" panose="020B0604020202020204" pitchFamily="34" charset="-128"/>
                <a:cs typeface="Times New Roman" panose="02020603050405020304" pitchFamily="18" charset="0"/>
              </a:rPr>
              <a:t>It should not have Join Dependency</a:t>
            </a:r>
          </a:p>
          <a:p>
            <a:pPr marL="1009650" lvl="1" indent="-609600" algn="just" eaLnBrk="1" hangingPunct="1"/>
            <a:r>
              <a:rPr lang="en-US" altLang="en-US" sz="2400" b="1">
                <a:solidFill>
                  <a:srgbClr val="C00000"/>
                </a:solidFill>
                <a:latin typeface="Comic Sans MS" panose="030F0702030302020204" pitchFamily="66" charset="0"/>
                <a:ea typeface="Arial Unicode MS" panose="020B0604020202020204" pitchFamily="34" charset="-128"/>
                <a:cs typeface="Times New Roman" panose="02020603050405020304" pitchFamily="18" charset="0"/>
              </a:rPr>
              <a:t>{A,B,C} </a:t>
            </a:r>
            <a:r>
              <a:rPr lang="en-US" altLang="en-US" sz="2400" b="1">
                <a:solidFill>
                  <a:srgbClr val="C00000"/>
                </a:solidFill>
                <a:latin typeface="Comic Sans MS" panose="030F0702030302020204" pitchFamily="66" charset="0"/>
                <a:ea typeface="Arial Unicode MS" panose="020B0604020202020204" pitchFamily="34" charset="-128"/>
                <a:cs typeface="Times New Roman" panose="02020603050405020304" pitchFamily="18" charset="0"/>
                <a:sym typeface="Wingdings" panose="05000000000000000000" pitchFamily="2" charset="2"/>
              </a:rPr>
              <a:t> {A,B},{A,C},{B,C}  {A,B,C}</a:t>
            </a:r>
            <a:endParaRPr lang="en-US" altLang="en-US" sz="2400" b="1">
              <a:solidFill>
                <a:srgbClr val="C00000"/>
              </a:solidFill>
              <a:latin typeface="Comic Sans MS" panose="030F0702030302020204" pitchFamily="66" charset="0"/>
              <a:ea typeface="Arial Unicode MS" panose="020B0604020202020204" pitchFamily="34" charset="-128"/>
              <a:cs typeface="Arial Unicode MS" panose="020B0604020202020204" pitchFamily="34" charset="-128"/>
            </a:endParaRPr>
          </a:p>
          <a:p>
            <a:pPr marL="609600" indent="-609600" algn="just" eaLnBrk="1" hangingPunct="1">
              <a:buFontTx/>
              <a:buNone/>
            </a:pPr>
            <a:endParaRPr lang="en-US" altLang="en-US" sz="2800">
              <a:solidFill>
                <a:srgbClr val="0000CC"/>
              </a:solidFill>
              <a:latin typeface="Comic Sans MS" panose="030F0702030302020204" pitchFamily="66" charset="0"/>
              <a:cs typeface="Times New Roman" panose="02020603050405020304" pitchFamily="18" charset="0"/>
            </a:endParaRPr>
          </a:p>
        </p:txBody>
      </p:sp>
      <p:sp>
        <p:nvSpPr>
          <p:cNvPr id="31747" name="Rectangle 3">
            <a:extLst>
              <a:ext uri="{FF2B5EF4-FFF2-40B4-BE49-F238E27FC236}">
                <a16:creationId xmlns:a16="http://schemas.microsoft.com/office/drawing/2014/main" id="{F03806AA-440D-43FA-B49A-BE119D5ADC98}"/>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Fifth Normal Form  (5NF) </a:t>
            </a:r>
          </a:p>
        </p:txBody>
      </p:sp>
      <p:sp>
        <p:nvSpPr>
          <p:cNvPr id="31748" name="Rectangle 4">
            <a:extLst>
              <a:ext uri="{FF2B5EF4-FFF2-40B4-BE49-F238E27FC236}">
                <a16:creationId xmlns:a16="http://schemas.microsoft.com/office/drawing/2014/main" id="{6BAD4177-9FA1-455C-AC4A-6F6B7D3D3714}"/>
              </a:ext>
            </a:extLst>
          </p:cNvPr>
          <p:cNvSpPr>
            <a:spLocks noChangeArrowheads="1"/>
          </p:cNvSpPr>
          <p:nvPr/>
        </p:nvSpPr>
        <p:spPr bwMode="auto">
          <a:xfrm>
            <a:off x="1588" y="1189038"/>
            <a:ext cx="91440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spcBef>
                <a:spcPct val="0"/>
              </a:spcBef>
            </a:pPr>
            <a:r>
              <a:rPr lang="en-US" altLang="en-US" sz="1200" b="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 </a:t>
            </a:r>
          </a:p>
          <a:p>
            <a:pPr>
              <a:spcBef>
                <a:spcPct val="0"/>
              </a:spcBef>
            </a:pPr>
            <a:endParaRPr lang="en-US" altLang="en-US" b="0">
              <a:solidFill>
                <a:schemeClr val="tx1"/>
              </a:solidFill>
              <a:latin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698">
                                            <p:txEl>
                                              <p:pRg st="0" end="0"/>
                                            </p:txEl>
                                          </p:spTgt>
                                        </p:tgtEl>
                                        <p:attrNameLst>
                                          <p:attrName>style.visibility</p:attrName>
                                        </p:attrNameLst>
                                      </p:cBhvr>
                                      <p:to>
                                        <p:strVal val="visible"/>
                                      </p:to>
                                    </p:set>
                                    <p:anim calcmode="lin" valueType="num">
                                      <p:cBhvr additive="base">
                                        <p:cTn id="7" dur="500" fill="hold"/>
                                        <p:tgtEl>
                                          <p:spTgt spid="2969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69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698">
                                            <p:txEl>
                                              <p:pRg st="1" end="1"/>
                                            </p:txEl>
                                          </p:spTgt>
                                        </p:tgtEl>
                                        <p:attrNameLst>
                                          <p:attrName>style.visibility</p:attrName>
                                        </p:attrNameLst>
                                      </p:cBhvr>
                                      <p:to>
                                        <p:strVal val="visible"/>
                                      </p:to>
                                    </p:set>
                                    <p:anim calcmode="lin" valueType="num">
                                      <p:cBhvr additive="base">
                                        <p:cTn id="13" dur="500" fill="hold"/>
                                        <p:tgtEl>
                                          <p:spTgt spid="2969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69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9698">
                                            <p:txEl>
                                              <p:pRg st="2" end="2"/>
                                            </p:txEl>
                                          </p:spTgt>
                                        </p:tgtEl>
                                        <p:attrNameLst>
                                          <p:attrName>style.visibility</p:attrName>
                                        </p:attrNameLst>
                                      </p:cBhvr>
                                      <p:to>
                                        <p:strVal val="visible"/>
                                      </p:to>
                                    </p:set>
                                    <p:anim calcmode="lin" valueType="num">
                                      <p:cBhvr additive="base">
                                        <p:cTn id="19" dur="500" fill="hold"/>
                                        <p:tgtEl>
                                          <p:spTgt spid="2969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698">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9698">
                                            <p:txEl>
                                              <p:pRg st="3" end="3"/>
                                            </p:txEl>
                                          </p:spTgt>
                                        </p:tgtEl>
                                        <p:attrNameLst>
                                          <p:attrName>style.visibility</p:attrName>
                                        </p:attrNameLst>
                                      </p:cBhvr>
                                      <p:to>
                                        <p:strVal val="visible"/>
                                      </p:to>
                                    </p:set>
                                    <p:anim calcmode="lin" valueType="num">
                                      <p:cBhvr additive="base">
                                        <p:cTn id="23" dur="500" fill="hold"/>
                                        <p:tgtEl>
                                          <p:spTgt spid="29698">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9698">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9698">
                                            <p:txEl>
                                              <p:pRg st="4" end="4"/>
                                            </p:txEl>
                                          </p:spTgt>
                                        </p:tgtEl>
                                        <p:attrNameLst>
                                          <p:attrName>style.visibility</p:attrName>
                                        </p:attrNameLst>
                                      </p:cBhvr>
                                      <p:to>
                                        <p:strVal val="visible"/>
                                      </p:to>
                                    </p:set>
                                    <p:anim calcmode="lin" valueType="num">
                                      <p:cBhvr additive="base">
                                        <p:cTn id="27" dur="500" fill="hold"/>
                                        <p:tgtEl>
                                          <p:spTgt spid="29698">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9698">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9698">
                                            <p:txEl>
                                              <p:pRg st="5" end="5"/>
                                            </p:txEl>
                                          </p:spTgt>
                                        </p:tgtEl>
                                        <p:attrNameLst>
                                          <p:attrName>style.visibility</p:attrName>
                                        </p:attrNameLst>
                                      </p:cBhvr>
                                      <p:to>
                                        <p:strVal val="visible"/>
                                      </p:to>
                                    </p:set>
                                    <p:anim calcmode="lin" valueType="num">
                                      <p:cBhvr additive="base">
                                        <p:cTn id="31" dur="500" fill="hold"/>
                                        <p:tgtEl>
                                          <p:spTgt spid="29698">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969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a:extLst>
              <a:ext uri="{FF2B5EF4-FFF2-40B4-BE49-F238E27FC236}">
                <a16:creationId xmlns:a16="http://schemas.microsoft.com/office/drawing/2014/main" id="{D032D38F-321F-46EE-981D-1264BECF1A10}"/>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Example SPC Table</a:t>
            </a:r>
          </a:p>
        </p:txBody>
      </p:sp>
      <p:sp>
        <p:nvSpPr>
          <p:cNvPr id="32771" name="Rectangle 4">
            <a:extLst>
              <a:ext uri="{FF2B5EF4-FFF2-40B4-BE49-F238E27FC236}">
                <a16:creationId xmlns:a16="http://schemas.microsoft.com/office/drawing/2014/main" id="{DDF92B08-10CF-4569-A566-A60E82265455}"/>
              </a:ext>
            </a:extLst>
          </p:cNvPr>
          <p:cNvSpPr>
            <a:spLocks noChangeArrowheads="1"/>
          </p:cNvSpPr>
          <p:nvPr/>
        </p:nvSpPr>
        <p:spPr bwMode="auto">
          <a:xfrm>
            <a:off x="1588" y="1189038"/>
            <a:ext cx="91440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spcBef>
                <a:spcPct val="0"/>
              </a:spcBef>
            </a:pPr>
            <a:r>
              <a:rPr lang="en-US" altLang="en-US" sz="1200" b="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 </a:t>
            </a:r>
          </a:p>
          <a:p>
            <a:pPr>
              <a:spcBef>
                <a:spcPct val="0"/>
              </a:spcBef>
            </a:pPr>
            <a:endParaRPr lang="en-US" altLang="en-US" b="0">
              <a:solidFill>
                <a:schemeClr val="tx1"/>
              </a:solidFill>
              <a:latin typeface="Times New Roman" panose="02020603050405020304" pitchFamily="18" charset="0"/>
            </a:endParaRPr>
          </a:p>
        </p:txBody>
      </p:sp>
      <p:graphicFrame>
        <p:nvGraphicFramePr>
          <p:cNvPr id="8" name="Content Placeholder 7">
            <a:extLst>
              <a:ext uri="{FF2B5EF4-FFF2-40B4-BE49-F238E27FC236}">
                <a16:creationId xmlns:a16="http://schemas.microsoft.com/office/drawing/2014/main" id="{EF26529B-F4B8-44B4-88D7-F177B386877D}"/>
              </a:ext>
            </a:extLst>
          </p:cNvPr>
          <p:cNvGraphicFramePr>
            <a:graphicFrameLocks noGrp="1"/>
          </p:cNvGraphicFramePr>
          <p:nvPr>
            <p:ph idx="1"/>
          </p:nvPr>
        </p:nvGraphicFramePr>
        <p:xfrm>
          <a:off x="2057400" y="1371600"/>
          <a:ext cx="4876800" cy="2514600"/>
        </p:xfrm>
        <a:graphic>
          <a:graphicData uri="http://schemas.openxmlformats.org/drawingml/2006/table">
            <a:tbl>
              <a:tblPr/>
              <a:tblGrid>
                <a:gridCol w="1550241">
                  <a:extLst>
                    <a:ext uri="{9D8B030D-6E8A-4147-A177-3AD203B41FA5}">
                      <a16:colId xmlns:a16="http://schemas.microsoft.com/office/drawing/2014/main" val="20000"/>
                    </a:ext>
                  </a:extLst>
                </a:gridCol>
                <a:gridCol w="1550241">
                  <a:extLst>
                    <a:ext uri="{9D8B030D-6E8A-4147-A177-3AD203B41FA5}">
                      <a16:colId xmlns:a16="http://schemas.microsoft.com/office/drawing/2014/main" val="20001"/>
                    </a:ext>
                  </a:extLst>
                </a:gridCol>
                <a:gridCol w="1776318">
                  <a:extLst>
                    <a:ext uri="{9D8B030D-6E8A-4147-A177-3AD203B41FA5}">
                      <a16:colId xmlns:a16="http://schemas.microsoft.com/office/drawing/2014/main" val="20002"/>
                    </a:ext>
                  </a:extLst>
                </a:gridCol>
              </a:tblGrid>
              <a:tr h="190500">
                <a:tc>
                  <a:txBody>
                    <a:bodyPr/>
                    <a:lstStyle/>
                    <a:p>
                      <a:pPr algn="ctr" fontAlgn="b"/>
                      <a:r>
                        <a:rPr lang="en-US" sz="2000" b="1" i="0" u="none" strike="noStrike" dirty="0">
                          <a:solidFill>
                            <a:schemeClr val="bg1"/>
                          </a:solidFill>
                          <a:latin typeface="Calibri"/>
                        </a:rPr>
                        <a:t>Supplier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a:solidFill>
                            <a:schemeClr val="bg1"/>
                          </a:solidFill>
                          <a:latin typeface="Calibri"/>
                        </a:rPr>
                        <a:t>Product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a:solidFill>
                            <a:schemeClr val="bg1"/>
                          </a:solidFill>
                          <a:latin typeface="Calibri"/>
                        </a:rPr>
                        <a:t>Customer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ACME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72X SW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FORD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ACME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GEAR 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GM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ROBUST 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E SWITCH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FORD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ROBUST 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OBD 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MERCEDES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ALWAT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72X SW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GM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ALWAT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OBD 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MERCEDES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90500">
                <a:tc>
                  <a:txBody>
                    <a:bodyPr/>
                    <a:lstStyle/>
                    <a:p>
                      <a:pPr algn="ctr" fontAlgn="b"/>
                      <a:r>
                        <a:rPr lang="en-US" sz="2000" b="0" i="0" u="none" strike="noStrike">
                          <a:solidFill>
                            <a:srgbClr val="0000CC"/>
                          </a:solidFill>
                          <a:latin typeface="Calibri"/>
                        </a:rPr>
                        <a:t>ALWAT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GEAR 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MERCEDES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9" name="Rectangle 8">
            <a:extLst>
              <a:ext uri="{FF2B5EF4-FFF2-40B4-BE49-F238E27FC236}">
                <a16:creationId xmlns:a16="http://schemas.microsoft.com/office/drawing/2014/main" id="{2EB39835-5891-499B-ACA7-074D564FA6BB}"/>
              </a:ext>
            </a:extLst>
          </p:cNvPr>
          <p:cNvSpPr>
            <a:spLocks noChangeArrowheads="1"/>
          </p:cNvSpPr>
          <p:nvPr/>
        </p:nvSpPr>
        <p:spPr bwMode="auto">
          <a:xfrm>
            <a:off x="1371600" y="4495800"/>
            <a:ext cx="1981200" cy="533400"/>
          </a:xfrm>
          <a:prstGeom prst="rect">
            <a:avLst/>
          </a:prstGeom>
          <a:noFill/>
          <a:ln w="38100" algn="ctr">
            <a:solidFill>
              <a:srgbClr val="CC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endParaRPr lang="en-US" altLang="en-US"/>
          </a:p>
        </p:txBody>
      </p:sp>
      <p:sp>
        <p:nvSpPr>
          <p:cNvPr id="10" name="TextBox 9">
            <a:extLst>
              <a:ext uri="{FF2B5EF4-FFF2-40B4-BE49-F238E27FC236}">
                <a16:creationId xmlns:a16="http://schemas.microsoft.com/office/drawing/2014/main" id="{F132DA42-056D-4AF9-A76A-674AE75044B8}"/>
              </a:ext>
            </a:extLst>
          </p:cNvPr>
          <p:cNvSpPr txBox="1">
            <a:spLocks noChangeArrowheads="1"/>
          </p:cNvSpPr>
          <p:nvPr/>
        </p:nvSpPr>
        <p:spPr bwMode="auto">
          <a:xfrm>
            <a:off x="1633538" y="4495800"/>
            <a:ext cx="14144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t>Supplier</a:t>
            </a:r>
          </a:p>
        </p:txBody>
      </p:sp>
      <p:sp>
        <p:nvSpPr>
          <p:cNvPr id="11" name="Rectangle 10">
            <a:extLst>
              <a:ext uri="{FF2B5EF4-FFF2-40B4-BE49-F238E27FC236}">
                <a16:creationId xmlns:a16="http://schemas.microsoft.com/office/drawing/2014/main" id="{122D6031-ED8F-4DD3-BA3C-52973A6121FD}"/>
              </a:ext>
            </a:extLst>
          </p:cNvPr>
          <p:cNvSpPr>
            <a:spLocks noChangeArrowheads="1"/>
          </p:cNvSpPr>
          <p:nvPr/>
        </p:nvSpPr>
        <p:spPr bwMode="auto">
          <a:xfrm>
            <a:off x="5638800" y="4495800"/>
            <a:ext cx="1981200" cy="533400"/>
          </a:xfrm>
          <a:prstGeom prst="rect">
            <a:avLst/>
          </a:prstGeom>
          <a:noFill/>
          <a:ln w="38100" algn="ctr">
            <a:solidFill>
              <a:srgbClr val="CC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endParaRPr lang="en-US" altLang="en-US"/>
          </a:p>
        </p:txBody>
      </p:sp>
      <p:sp>
        <p:nvSpPr>
          <p:cNvPr id="12" name="TextBox 11">
            <a:extLst>
              <a:ext uri="{FF2B5EF4-FFF2-40B4-BE49-F238E27FC236}">
                <a16:creationId xmlns:a16="http://schemas.microsoft.com/office/drawing/2014/main" id="{869B4D48-6350-4042-A16D-73A47C5EA82E}"/>
              </a:ext>
            </a:extLst>
          </p:cNvPr>
          <p:cNvSpPr txBox="1">
            <a:spLocks noChangeArrowheads="1"/>
          </p:cNvSpPr>
          <p:nvPr/>
        </p:nvSpPr>
        <p:spPr bwMode="auto">
          <a:xfrm>
            <a:off x="5900738" y="4495800"/>
            <a:ext cx="16224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t>Customer</a:t>
            </a:r>
          </a:p>
        </p:txBody>
      </p:sp>
      <p:sp>
        <p:nvSpPr>
          <p:cNvPr id="13" name="Rectangle 12">
            <a:extLst>
              <a:ext uri="{FF2B5EF4-FFF2-40B4-BE49-F238E27FC236}">
                <a16:creationId xmlns:a16="http://schemas.microsoft.com/office/drawing/2014/main" id="{07527D3D-67E6-475D-8C61-E90859BD0B14}"/>
              </a:ext>
            </a:extLst>
          </p:cNvPr>
          <p:cNvSpPr>
            <a:spLocks noChangeArrowheads="1"/>
          </p:cNvSpPr>
          <p:nvPr/>
        </p:nvSpPr>
        <p:spPr bwMode="auto">
          <a:xfrm>
            <a:off x="3581400" y="5943600"/>
            <a:ext cx="1981200" cy="533400"/>
          </a:xfrm>
          <a:prstGeom prst="rect">
            <a:avLst/>
          </a:prstGeom>
          <a:noFill/>
          <a:ln w="38100" algn="ctr">
            <a:solidFill>
              <a:srgbClr val="CC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endParaRPr lang="en-US" altLang="en-US"/>
          </a:p>
        </p:txBody>
      </p:sp>
      <p:sp>
        <p:nvSpPr>
          <p:cNvPr id="14" name="TextBox 13">
            <a:extLst>
              <a:ext uri="{FF2B5EF4-FFF2-40B4-BE49-F238E27FC236}">
                <a16:creationId xmlns:a16="http://schemas.microsoft.com/office/drawing/2014/main" id="{FB633A12-B128-4411-9B52-065954B8D4D3}"/>
              </a:ext>
            </a:extLst>
          </p:cNvPr>
          <p:cNvSpPr txBox="1">
            <a:spLocks noChangeArrowheads="1"/>
          </p:cNvSpPr>
          <p:nvPr/>
        </p:nvSpPr>
        <p:spPr bwMode="auto">
          <a:xfrm>
            <a:off x="3962400" y="5943600"/>
            <a:ext cx="1346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t>Product</a:t>
            </a:r>
          </a:p>
        </p:txBody>
      </p:sp>
      <p:sp>
        <p:nvSpPr>
          <p:cNvPr id="15" name="Flowchart: Decision 14">
            <a:extLst>
              <a:ext uri="{FF2B5EF4-FFF2-40B4-BE49-F238E27FC236}">
                <a16:creationId xmlns:a16="http://schemas.microsoft.com/office/drawing/2014/main" id="{184248E4-EF9D-4882-A04C-17075978A042}"/>
              </a:ext>
            </a:extLst>
          </p:cNvPr>
          <p:cNvSpPr>
            <a:spLocks noChangeArrowheads="1"/>
          </p:cNvSpPr>
          <p:nvPr/>
        </p:nvSpPr>
        <p:spPr bwMode="auto">
          <a:xfrm>
            <a:off x="4038600" y="4419600"/>
            <a:ext cx="914400" cy="612775"/>
          </a:xfrm>
          <a:prstGeom prst="flowChartDecision">
            <a:avLst/>
          </a:prstGeom>
          <a:noFill/>
          <a:ln w="38100"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endParaRPr lang="en-US" altLang="en-US"/>
          </a:p>
        </p:txBody>
      </p:sp>
      <p:sp>
        <p:nvSpPr>
          <p:cNvPr id="16" name="TextBox 15">
            <a:extLst>
              <a:ext uri="{FF2B5EF4-FFF2-40B4-BE49-F238E27FC236}">
                <a16:creationId xmlns:a16="http://schemas.microsoft.com/office/drawing/2014/main" id="{D2B58834-9F71-478E-ABFC-076744569CB7}"/>
              </a:ext>
            </a:extLst>
          </p:cNvPr>
          <p:cNvSpPr txBox="1">
            <a:spLocks noChangeArrowheads="1"/>
          </p:cNvSpPr>
          <p:nvPr/>
        </p:nvSpPr>
        <p:spPr bwMode="auto">
          <a:xfrm>
            <a:off x="4114800" y="4495800"/>
            <a:ext cx="8175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t>SPC</a:t>
            </a:r>
          </a:p>
        </p:txBody>
      </p:sp>
      <p:cxnSp>
        <p:nvCxnSpPr>
          <p:cNvPr id="18" name="Straight Connector 17">
            <a:extLst>
              <a:ext uri="{FF2B5EF4-FFF2-40B4-BE49-F238E27FC236}">
                <a16:creationId xmlns:a16="http://schemas.microsoft.com/office/drawing/2014/main" id="{28719F4A-5B03-4D03-A7C8-8066EE9FF13A}"/>
              </a:ext>
            </a:extLst>
          </p:cNvPr>
          <p:cNvCxnSpPr>
            <a:cxnSpLocks noChangeShapeType="1"/>
            <a:stCxn id="16" idx="3"/>
            <a:endCxn id="11" idx="1"/>
          </p:cNvCxnSpPr>
          <p:nvPr/>
        </p:nvCxnSpPr>
        <p:spPr bwMode="auto">
          <a:xfrm>
            <a:off x="4932363" y="4725988"/>
            <a:ext cx="706437" cy="36512"/>
          </a:xfrm>
          <a:prstGeom prst="line">
            <a:avLst/>
          </a:prstGeom>
          <a:noFill/>
          <a:ln w="38100" algn="ctr">
            <a:solidFill>
              <a:srgbClr val="CC0000"/>
            </a:solidFill>
            <a:round/>
            <a:headEnd/>
            <a:tailEnd/>
          </a:ln>
          <a:extLst>
            <a:ext uri="{909E8E84-426E-40DD-AFC4-6F175D3DCCD1}">
              <a14:hiddenFill xmlns:a14="http://schemas.microsoft.com/office/drawing/2010/main">
                <a:noFill/>
              </a14:hiddenFill>
            </a:ext>
          </a:extLst>
        </p:spPr>
      </p:cxnSp>
      <p:cxnSp>
        <p:nvCxnSpPr>
          <p:cNvPr id="22" name="Straight Connector 21">
            <a:extLst>
              <a:ext uri="{FF2B5EF4-FFF2-40B4-BE49-F238E27FC236}">
                <a16:creationId xmlns:a16="http://schemas.microsoft.com/office/drawing/2014/main" id="{48A3C928-E690-40CE-9C75-D59FDB12FE73}"/>
              </a:ext>
            </a:extLst>
          </p:cNvPr>
          <p:cNvCxnSpPr>
            <a:cxnSpLocks noChangeShapeType="1"/>
            <a:endCxn id="15" idx="1"/>
          </p:cNvCxnSpPr>
          <p:nvPr/>
        </p:nvCxnSpPr>
        <p:spPr bwMode="auto">
          <a:xfrm>
            <a:off x="3352800" y="4724400"/>
            <a:ext cx="685800" cy="1588"/>
          </a:xfrm>
          <a:prstGeom prst="line">
            <a:avLst/>
          </a:prstGeom>
          <a:noFill/>
          <a:ln w="38100" algn="ctr">
            <a:solidFill>
              <a:srgbClr val="CC0000"/>
            </a:solidFill>
            <a:round/>
            <a:headEnd/>
            <a:tailEnd/>
          </a:ln>
          <a:extLst>
            <a:ext uri="{909E8E84-426E-40DD-AFC4-6F175D3DCCD1}">
              <a14:hiddenFill xmlns:a14="http://schemas.microsoft.com/office/drawing/2010/main">
                <a:noFill/>
              </a14:hiddenFill>
            </a:ext>
          </a:extLst>
        </p:spPr>
      </p:cxnSp>
      <p:cxnSp>
        <p:nvCxnSpPr>
          <p:cNvPr id="24" name="Straight Connector 23">
            <a:extLst>
              <a:ext uri="{FF2B5EF4-FFF2-40B4-BE49-F238E27FC236}">
                <a16:creationId xmlns:a16="http://schemas.microsoft.com/office/drawing/2014/main" id="{AA503C4A-18C8-46C0-8F8D-7F25F987C6E6}"/>
              </a:ext>
            </a:extLst>
          </p:cNvPr>
          <p:cNvCxnSpPr>
            <a:cxnSpLocks noChangeShapeType="1"/>
          </p:cNvCxnSpPr>
          <p:nvPr/>
        </p:nvCxnSpPr>
        <p:spPr bwMode="auto">
          <a:xfrm rot="5400000">
            <a:off x="4038601" y="5486400"/>
            <a:ext cx="914400" cy="3175"/>
          </a:xfrm>
          <a:prstGeom prst="line">
            <a:avLst/>
          </a:prstGeom>
          <a:noFill/>
          <a:ln w="38100" algn="ctr">
            <a:solidFill>
              <a:srgbClr val="CC0000"/>
            </a:solidFill>
            <a:round/>
            <a:headEnd/>
            <a:tailEnd/>
          </a:ln>
          <a:extLst>
            <a:ext uri="{909E8E84-426E-40DD-AFC4-6F175D3DCCD1}">
              <a14:hiddenFill xmlns:a14="http://schemas.microsoft.com/office/drawing/2010/main">
                <a:noFill/>
              </a14:hiddenFill>
            </a:ext>
          </a:extLst>
        </p:spPr>
      </p:cxn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2"/>
                                        </p:tgtEl>
                                        <p:attrNameLst>
                                          <p:attrName>style.visibility</p:attrName>
                                        </p:attrNameLst>
                                      </p:cBhvr>
                                      <p:to>
                                        <p:strVal val="visible"/>
                                      </p:to>
                                    </p:set>
                                    <p:anim calcmode="lin" valueType="num">
                                      <p:cBhvr additive="base">
                                        <p:cTn id="21" dur="500" fill="hold"/>
                                        <p:tgtEl>
                                          <p:spTgt spid="22"/>
                                        </p:tgtEl>
                                        <p:attrNameLst>
                                          <p:attrName>ppt_x</p:attrName>
                                        </p:attrNameLst>
                                      </p:cBhvr>
                                      <p:tavLst>
                                        <p:tav tm="0">
                                          <p:val>
                                            <p:strVal val="#ppt_x"/>
                                          </p:val>
                                        </p:tav>
                                        <p:tav tm="100000">
                                          <p:val>
                                            <p:strVal val="#ppt_x"/>
                                          </p:val>
                                        </p:tav>
                                      </p:tavLst>
                                    </p:anim>
                                    <p:anim calcmode="lin" valueType="num">
                                      <p:cBhvr additive="base">
                                        <p:cTn id="22" dur="500" fill="hold"/>
                                        <p:tgtEl>
                                          <p:spTgt spid="22"/>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8"/>
                                        </p:tgtEl>
                                        <p:attrNameLst>
                                          <p:attrName>style.visibility</p:attrName>
                                        </p:attrNameLst>
                                      </p:cBhvr>
                                      <p:to>
                                        <p:strVal val="visible"/>
                                      </p:to>
                                    </p:set>
                                    <p:anim calcmode="lin" valueType="num">
                                      <p:cBhvr additive="base">
                                        <p:cTn id="33" dur="500" fill="hold"/>
                                        <p:tgtEl>
                                          <p:spTgt spid="18"/>
                                        </p:tgtEl>
                                        <p:attrNameLst>
                                          <p:attrName>ppt_x</p:attrName>
                                        </p:attrNameLst>
                                      </p:cBhvr>
                                      <p:tavLst>
                                        <p:tav tm="0">
                                          <p:val>
                                            <p:strVal val="#ppt_x"/>
                                          </p:val>
                                        </p:tav>
                                        <p:tav tm="100000">
                                          <p:val>
                                            <p:strVal val="#ppt_x"/>
                                          </p:val>
                                        </p:tav>
                                      </p:tavLst>
                                    </p:anim>
                                    <p:anim calcmode="lin" valueType="num">
                                      <p:cBhvr additive="base">
                                        <p:cTn id="34" dur="500" fill="hold"/>
                                        <p:tgtEl>
                                          <p:spTgt spid="18"/>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additive="base">
                                        <p:cTn id="41" dur="500" fill="hold"/>
                                        <p:tgtEl>
                                          <p:spTgt spid="12"/>
                                        </p:tgtEl>
                                        <p:attrNameLst>
                                          <p:attrName>ppt_x</p:attrName>
                                        </p:attrNameLst>
                                      </p:cBhvr>
                                      <p:tavLst>
                                        <p:tav tm="0">
                                          <p:val>
                                            <p:strVal val="#ppt_x"/>
                                          </p:val>
                                        </p:tav>
                                        <p:tav tm="100000">
                                          <p:val>
                                            <p:strVal val="#ppt_x"/>
                                          </p:val>
                                        </p:tav>
                                      </p:tavLst>
                                    </p:anim>
                                    <p:anim calcmode="lin" valueType="num">
                                      <p:cBhvr additive="base">
                                        <p:cTn id="42" dur="500" fill="hold"/>
                                        <p:tgtEl>
                                          <p:spTgt spid="12"/>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24"/>
                                        </p:tgtEl>
                                        <p:attrNameLst>
                                          <p:attrName>style.visibility</p:attrName>
                                        </p:attrNameLst>
                                      </p:cBhvr>
                                      <p:to>
                                        <p:strVal val="visible"/>
                                      </p:to>
                                    </p:set>
                                    <p:anim calcmode="lin" valueType="num">
                                      <p:cBhvr additive="base">
                                        <p:cTn id="45" dur="500" fill="hold"/>
                                        <p:tgtEl>
                                          <p:spTgt spid="24"/>
                                        </p:tgtEl>
                                        <p:attrNameLst>
                                          <p:attrName>ppt_x</p:attrName>
                                        </p:attrNameLst>
                                      </p:cBhvr>
                                      <p:tavLst>
                                        <p:tav tm="0">
                                          <p:val>
                                            <p:strVal val="#ppt_x"/>
                                          </p:val>
                                        </p:tav>
                                        <p:tav tm="100000">
                                          <p:val>
                                            <p:strVal val="#ppt_x"/>
                                          </p:val>
                                        </p:tav>
                                      </p:tavLst>
                                    </p:anim>
                                    <p:anim calcmode="lin" valueType="num">
                                      <p:cBhvr additive="base">
                                        <p:cTn id="46" dur="500" fill="hold"/>
                                        <p:tgtEl>
                                          <p:spTgt spid="24"/>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additive="base">
                                        <p:cTn id="53" dur="500" fill="hold"/>
                                        <p:tgtEl>
                                          <p:spTgt spid="14"/>
                                        </p:tgtEl>
                                        <p:attrNameLst>
                                          <p:attrName>ppt_x</p:attrName>
                                        </p:attrNameLst>
                                      </p:cBhvr>
                                      <p:tavLst>
                                        <p:tav tm="0">
                                          <p:val>
                                            <p:strVal val="#ppt_x"/>
                                          </p:val>
                                        </p:tav>
                                        <p:tav tm="100000">
                                          <p:val>
                                            <p:strVal val="#ppt_x"/>
                                          </p:val>
                                        </p:tav>
                                      </p:tavLst>
                                    </p:anim>
                                    <p:anim calcmode="lin" valueType="num">
                                      <p:cBhvr additive="base">
                                        <p:cTn id="5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1" grpId="0" animBg="1"/>
      <p:bldP spid="12" grpId="0"/>
      <p:bldP spid="13" grpId="0" animBg="1"/>
      <p:bldP spid="14" grpId="0"/>
      <p:bldP spid="15" grpId="0" animBg="1"/>
      <p:bldP spid="1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DC18102F-154F-46C0-B0B0-BBA4BA480873}"/>
              </a:ext>
            </a:extLst>
          </p:cNvPr>
          <p:cNvSpPr>
            <a:spLocks noGrp="1"/>
          </p:cNvSpPr>
          <p:nvPr>
            <p:ph type="title"/>
          </p:nvPr>
        </p:nvSpPr>
        <p:spPr>
          <a:xfrm>
            <a:off x="685800" y="381000"/>
            <a:ext cx="7772400" cy="1143000"/>
          </a:xfrm>
        </p:spPr>
        <p:txBody>
          <a:bodyPr/>
          <a:lstStyle/>
          <a:p>
            <a:r>
              <a:rPr lang="en-US" altLang="en-US" b="1">
                <a:solidFill>
                  <a:srgbClr val="CC0000"/>
                </a:solidFill>
                <a:latin typeface="Agency FB" panose="020B0503020202020204" pitchFamily="34" charset="0"/>
              </a:rPr>
              <a:t>Example SPC Table</a:t>
            </a:r>
            <a:endParaRPr lang="en-US" altLang="en-US" b="1"/>
          </a:p>
        </p:txBody>
      </p:sp>
      <p:graphicFrame>
        <p:nvGraphicFramePr>
          <p:cNvPr id="4" name="Content Placeholder 7">
            <a:extLst>
              <a:ext uri="{FF2B5EF4-FFF2-40B4-BE49-F238E27FC236}">
                <a16:creationId xmlns:a16="http://schemas.microsoft.com/office/drawing/2014/main" id="{08883BDA-1FE7-49C4-8A73-806DF5CA2408}"/>
              </a:ext>
            </a:extLst>
          </p:cNvPr>
          <p:cNvGraphicFramePr>
            <a:graphicFrameLocks/>
          </p:cNvGraphicFramePr>
          <p:nvPr/>
        </p:nvGraphicFramePr>
        <p:xfrm>
          <a:off x="2057400" y="1676400"/>
          <a:ext cx="4876800" cy="2514600"/>
        </p:xfrm>
        <a:graphic>
          <a:graphicData uri="http://schemas.openxmlformats.org/drawingml/2006/table">
            <a:tbl>
              <a:tblPr/>
              <a:tblGrid>
                <a:gridCol w="1550241">
                  <a:extLst>
                    <a:ext uri="{9D8B030D-6E8A-4147-A177-3AD203B41FA5}">
                      <a16:colId xmlns:a16="http://schemas.microsoft.com/office/drawing/2014/main" val="20000"/>
                    </a:ext>
                  </a:extLst>
                </a:gridCol>
                <a:gridCol w="1550241">
                  <a:extLst>
                    <a:ext uri="{9D8B030D-6E8A-4147-A177-3AD203B41FA5}">
                      <a16:colId xmlns:a16="http://schemas.microsoft.com/office/drawing/2014/main" val="20001"/>
                    </a:ext>
                  </a:extLst>
                </a:gridCol>
                <a:gridCol w="1776318">
                  <a:extLst>
                    <a:ext uri="{9D8B030D-6E8A-4147-A177-3AD203B41FA5}">
                      <a16:colId xmlns:a16="http://schemas.microsoft.com/office/drawing/2014/main" val="20002"/>
                    </a:ext>
                  </a:extLst>
                </a:gridCol>
              </a:tblGrid>
              <a:tr h="190500">
                <a:tc>
                  <a:txBody>
                    <a:bodyPr/>
                    <a:lstStyle/>
                    <a:p>
                      <a:pPr algn="ctr" fontAlgn="b"/>
                      <a:r>
                        <a:rPr lang="en-US" sz="2000" b="1" i="0" u="none" strike="noStrike" dirty="0">
                          <a:solidFill>
                            <a:schemeClr val="bg1"/>
                          </a:solidFill>
                          <a:latin typeface="Calibri"/>
                        </a:rPr>
                        <a:t>Supplier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a:solidFill>
                            <a:schemeClr val="bg1"/>
                          </a:solidFill>
                          <a:latin typeface="Calibri"/>
                        </a:rPr>
                        <a:t>Product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a:solidFill>
                            <a:schemeClr val="bg1"/>
                          </a:solidFill>
                          <a:latin typeface="Calibri"/>
                        </a:rPr>
                        <a:t>Customer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ACME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72X SW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FORD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ACME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GEAR 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GM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ROBUST 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E SWITCH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FORD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ROBUST 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OBD 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MERCEDES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ALWAT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72X SW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GM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ALWAT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OBD 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MERCEDES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90500">
                <a:tc>
                  <a:txBody>
                    <a:bodyPr/>
                    <a:lstStyle/>
                    <a:p>
                      <a:pPr algn="ctr" fontAlgn="b"/>
                      <a:r>
                        <a:rPr lang="en-US" sz="2000" b="0" i="0" u="none" strike="noStrike">
                          <a:solidFill>
                            <a:srgbClr val="0000CC"/>
                          </a:solidFill>
                          <a:latin typeface="Calibri"/>
                        </a:rPr>
                        <a:t>ALWAT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GEAR 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MERCEDES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5" name="Rectangle 4">
            <a:extLst>
              <a:ext uri="{FF2B5EF4-FFF2-40B4-BE49-F238E27FC236}">
                <a16:creationId xmlns:a16="http://schemas.microsoft.com/office/drawing/2014/main" id="{63DBE874-083C-447A-BE54-F35D15E9D06B}"/>
              </a:ext>
            </a:extLst>
          </p:cNvPr>
          <p:cNvSpPr>
            <a:spLocks noChangeArrowheads="1"/>
          </p:cNvSpPr>
          <p:nvPr/>
        </p:nvSpPr>
        <p:spPr bwMode="auto">
          <a:xfrm>
            <a:off x="1371600" y="4495800"/>
            <a:ext cx="1981200" cy="533400"/>
          </a:xfrm>
          <a:prstGeom prst="rect">
            <a:avLst/>
          </a:prstGeom>
          <a:noFill/>
          <a:ln w="38100" algn="ctr">
            <a:solidFill>
              <a:srgbClr val="CC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endParaRPr lang="en-US" altLang="en-US"/>
          </a:p>
        </p:txBody>
      </p:sp>
      <p:sp>
        <p:nvSpPr>
          <p:cNvPr id="6" name="TextBox 5">
            <a:extLst>
              <a:ext uri="{FF2B5EF4-FFF2-40B4-BE49-F238E27FC236}">
                <a16:creationId xmlns:a16="http://schemas.microsoft.com/office/drawing/2014/main" id="{9F973C5A-173C-4478-A776-F2B78DEA505F}"/>
              </a:ext>
            </a:extLst>
          </p:cNvPr>
          <p:cNvSpPr txBox="1">
            <a:spLocks noChangeArrowheads="1"/>
          </p:cNvSpPr>
          <p:nvPr/>
        </p:nvSpPr>
        <p:spPr bwMode="auto">
          <a:xfrm>
            <a:off x="1633538" y="4495800"/>
            <a:ext cx="14144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t>Supplier</a:t>
            </a:r>
          </a:p>
        </p:txBody>
      </p:sp>
      <p:sp>
        <p:nvSpPr>
          <p:cNvPr id="7" name="Rectangle 6">
            <a:extLst>
              <a:ext uri="{FF2B5EF4-FFF2-40B4-BE49-F238E27FC236}">
                <a16:creationId xmlns:a16="http://schemas.microsoft.com/office/drawing/2014/main" id="{1812FC27-5B76-4169-93D4-18818BB02ADA}"/>
              </a:ext>
            </a:extLst>
          </p:cNvPr>
          <p:cNvSpPr>
            <a:spLocks noChangeArrowheads="1"/>
          </p:cNvSpPr>
          <p:nvPr/>
        </p:nvSpPr>
        <p:spPr bwMode="auto">
          <a:xfrm>
            <a:off x="5638800" y="4495800"/>
            <a:ext cx="1981200" cy="533400"/>
          </a:xfrm>
          <a:prstGeom prst="rect">
            <a:avLst/>
          </a:prstGeom>
          <a:noFill/>
          <a:ln w="38100" algn="ctr">
            <a:solidFill>
              <a:srgbClr val="CC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endParaRPr lang="en-US" altLang="en-US"/>
          </a:p>
        </p:txBody>
      </p:sp>
      <p:sp>
        <p:nvSpPr>
          <p:cNvPr id="8" name="TextBox 7">
            <a:extLst>
              <a:ext uri="{FF2B5EF4-FFF2-40B4-BE49-F238E27FC236}">
                <a16:creationId xmlns:a16="http://schemas.microsoft.com/office/drawing/2014/main" id="{2B7EDA22-D2A8-4DC7-A41B-67C61DA6DE24}"/>
              </a:ext>
            </a:extLst>
          </p:cNvPr>
          <p:cNvSpPr txBox="1">
            <a:spLocks noChangeArrowheads="1"/>
          </p:cNvSpPr>
          <p:nvPr/>
        </p:nvSpPr>
        <p:spPr bwMode="auto">
          <a:xfrm>
            <a:off x="5900738" y="4495800"/>
            <a:ext cx="16224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t>Customer</a:t>
            </a:r>
          </a:p>
        </p:txBody>
      </p:sp>
      <p:sp>
        <p:nvSpPr>
          <p:cNvPr id="9" name="Rectangle 8">
            <a:extLst>
              <a:ext uri="{FF2B5EF4-FFF2-40B4-BE49-F238E27FC236}">
                <a16:creationId xmlns:a16="http://schemas.microsoft.com/office/drawing/2014/main" id="{61AE8E2D-9B39-476A-BEBA-BCB62BD94232}"/>
              </a:ext>
            </a:extLst>
          </p:cNvPr>
          <p:cNvSpPr>
            <a:spLocks noChangeArrowheads="1"/>
          </p:cNvSpPr>
          <p:nvPr/>
        </p:nvSpPr>
        <p:spPr bwMode="auto">
          <a:xfrm>
            <a:off x="3581400" y="5943600"/>
            <a:ext cx="1981200" cy="533400"/>
          </a:xfrm>
          <a:prstGeom prst="rect">
            <a:avLst/>
          </a:prstGeom>
          <a:noFill/>
          <a:ln w="38100" algn="ctr">
            <a:solidFill>
              <a:srgbClr val="CC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endParaRPr lang="en-US" altLang="en-US"/>
          </a:p>
        </p:txBody>
      </p:sp>
      <p:sp>
        <p:nvSpPr>
          <p:cNvPr id="10" name="TextBox 9">
            <a:extLst>
              <a:ext uri="{FF2B5EF4-FFF2-40B4-BE49-F238E27FC236}">
                <a16:creationId xmlns:a16="http://schemas.microsoft.com/office/drawing/2014/main" id="{65C8ACBE-3014-4B72-BD61-7DE54BB996C7}"/>
              </a:ext>
            </a:extLst>
          </p:cNvPr>
          <p:cNvSpPr txBox="1">
            <a:spLocks noChangeArrowheads="1"/>
          </p:cNvSpPr>
          <p:nvPr/>
        </p:nvSpPr>
        <p:spPr bwMode="auto">
          <a:xfrm>
            <a:off x="3962400" y="5943600"/>
            <a:ext cx="1346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t>Product</a:t>
            </a:r>
          </a:p>
        </p:txBody>
      </p:sp>
      <p:sp>
        <p:nvSpPr>
          <p:cNvPr id="11" name="Flowchart: Decision 10">
            <a:extLst>
              <a:ext uri="{FF2B5EF4-FFF2-40B4-BE49-F238E27FC236}">
                <a16:creationId xmlns:a16="http://schemas.microsoft.com/office/drawing/2014/main" id="{CF97C4F0-E166-4A06-BB08-E93C89AF295E}"/>
              </a:ext>
            </a:extLst>
          </p:cNvPr>
          <p:cNvSpPr>
            <a:spLocks noChangeArrowheads="1"/>
          </p:cNvSpPr>
          <p:nvPr/>
        </p:nvSpPr>
        <p:spPr bwMode="auto">
          <a:xfrm>
            <a:off x="4038600" y="4419600"/>
            <a:ext cx="914400" cy="612775"/>
          </a:xfrm>
          <a:prstGeom prst="flowChartDecision">
            <a:avLst/>
          </a:prstGeom>
          <a:noFill/>
          <a:ln w="38100"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endParaRPr lang="en-US" altLang="en-US"/>
          </a:p>
        </p:txBody>
      </p:sp>
      <p:sp>
        <p:nvSpPr>
          <p:cNvPr id="12" name="Flowchart: Decision 11">
            <a:extLst>
              <a:ext uri="{FF2B5EF4-FFF2-40B4-BE49-F238E27FC236}">
                <a16:creationId xmlns:a16="http://schemas.microsoft.com/office/drawing/2014/main" id="{FB59CF07-B4CF-4499-83D3-2972A463A8E6}"/>
              </a:ext>
            </a:extLst>
          </p:cNvPr>
          <p:cNvSpPr>
            <a:spLocks noChangeArrowheads="1"/>
          </p:cNvSpPr>
          <p:nvPr/>
        </p:nvSpPr>
        <p:spPr bwMode="auto">
          <a:xfrm rot="1773456">
            <a:off x="2514600" y="5257800"/>
            <a:ext cx="914400" cy="612775"/>
          </a:xfrm>
          <a:prstGeom prst="flowChartDecision">
            <a:avLst/>
          </a:prstGeom>
          <a:noFill/>
          <a:ln w="38100"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endParaRPr lang="en-US" altLang="en-US"/>
          </a:p>
        </p:txBody>
      </p:sp>
      <p:sp>
        <p:nvSpPr>
          <p:cNvPr id="13" name="Flowchart: Decision 12">
            <a:extLst>
              <a:ext uri="{FF2B5EF4-FFF2-40B4-BE49-F238E27FC236}">
                <a16:creationId xmlns:a16="http://schemas.microsoft.com/office/drawing/2014/main" id="{A2818878-29EE-44A3-B17E-75A2F5A9C861}"/>
              </a:ext>
            </a:extLst>
          </p:cNvPr>
          <p:cNvSpPr>
            <a:spLocks noChangeArrowheads="1"/>
          </p:cNvSpPr>
          <p:nvPr/>
        </p:nvSpPr>
        <p:spPr bwMode="auto">
          <a:xfrm rot="-2308276">
            <a:off x="5730875" y="5367338"/>
            <a:ext cx="914400" cy="612775"/>
          </a:xfrm>
          <a:prstGeom prst="flowChartDecision">
            <a:avLst/>
          </a:prstGeom>
          <a:noFill/>
          <a:ln w="38100"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endParaRPr lang="en-US" altLang="en-US"/>
          </a:p>
        </p:txBody>
      </p:sp>
      <p:sp>
        <p:nvSpPr>
          <p:cNvPr id="14" name="TextBox 13">
            <a:extLst>
              <a:ext uri="{FF2B5EF4-FFF2-40B4-BE49-F238E27FC236}">
                <a16:creationId xmlns:a16="http://schemas.microsoft.com/office/drawing/2014/main" id="{98730EB6-B61E-49BA-B4A5-29807C067539}"/>
              </a:ext>
            </a:extLst>
          </p:cNvPr>
          <p:cNvSpPr txBox="1">
            <a:spLocks noChangeArrowheads="1"/>
          </p:cNvSpPr>
          <p:nvPr/>
        </p:nvSpPr>
        <p:spPr bwMode="auto">
          <a:xfrm>
            <a:off x="4187825" y="4495800"/>
            <a:ext cx="6127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t>SC</a:t>
            </a:r>
          </a:p>
        </p:txBody>
      </p:sp>
      <p:sp>
        <p:nvSpPr>
          <p:cNvPr id="15" name="TextBox 14">
            <a:extLst>
              <a:ext uri="{FF2B5EF4-FFF2-40B4-BE49-F238E27FC236}">
                <a16:creationId xmlns:a16="http://schemas.microsoft.com/office/drawing/2014/main" id="{486ED19A-9F14-41AE-BC57-182C77214F61}"/>
              </a:ext>
            </a:extLst>
          </p:cNvPr>
          <p:cNvSpPr txBox="1">
            <a:spLocks noChangeArrowheads="1"/>
          </p:cNvSpPr>
          <p:nvPr/>
        </p:nvSpPr>
        <p:spPr bwMode="auto">
          <a:xfrm rot="1951313">
            <a:off x="2676525" y="5334000"/>
            <a:ext cx="5937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t>SP</a:t>
            </a:r>
          </a:p>
        </p:txBody>
      </p:sp>
      <p:sp>
        <p:nvSpPr>
          <p:cNvPr id="16" name="TextBox 15">
            <a:extLst>
              <a:ext uri="{FF2B5EF4-FFF2-40B4-BE49-F238E27FC236}">
                <a16:creationId xmlns:a16="http://schemas.microsoft.com/office/drawing/2014/main" id="{5DA6AA0E-04A0-4D2C-812C-07E273BCD5C9}"/>
              </a:ext>
            </a:extLst>
          </p:cNvPr>
          <p:cNvSpPr txBox="1">
            <a:spLocks noChangeArrowheads="1"/>
          </p:cNvSpPr>
          <p:nvPr/>
        </p:nvSpPr>
        <p:spPr bwMode="auto">
          <a:xfrm rot="-2301389">
            <a:off x="5867400" y="5410200"/>
            <a:ext cx="6127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t>PC</a:t>
            </a:r>
          </a:p>
        </p:txBody>
      </p:sp>
      <p:cxnSp>
        <p:nvCxnSpPr>
          <p:cNvPr id="17" name="Straight Connector 16">
            <a:extLst>
              <a:ext uri="{FF2B5EF4-FFF2-40B4-BE49-F238E27FC236}">
                <a16:creationId xmlns:a16="http://schemas.microsoft.com/office/drawing/2014/main" id="{C943E0BD-B21A-4888-BF71-A3898332DA5D}"/>
              </a:ext>
            </a:extLst>
          </p:cNvPr>
          <p:cNvCxnSpPr>
            <a:cxnSpLocks noChangeShapeType="1"/>
          </p:cNvCxnSpPr>
          <p:nvPr/>
        </p:nvCxnSpPr>
        <p:spPr bwMode="auto">
          <a:xfrm>
            <a:off x="3352800" y="4724400"/>
            <a:ext cx="685800" cy="1588"/>
          </a:xfrm>
          <a:prstGeom prst="line">
            <a:avLst/>
          </a:prstGeom>
          <a:noFill/>
          <a:ln w="38100" algn="ctr">
            <a:solidFill>
              <a:srgbClr val="CC0000"/>
            </a:solidFill>
            <a:round/>
            <a:headEnd/>
            <a:tailEnd/>
          </a:ln>
          <a:extLst>
            <a:ext uri="{909E8E84-426E-40DD-AFC4-6F175D3DCCD1}">
              <a14:hiddenFill xmlns:a14="http://schemas.microsoft.com/office/drawing/2010/main">
                <a:noFill/>
              </a14:hiddenFill>
            </a:ext>
          </a:extLst>
        </p:spPr>
      </p:cxnSp>
      <p:cxnSp>
        <p:nvCxnSpPr>
          <p:cNvPr id="18" name="Straight Connector 17">
            <a:extLst>
              <a:ext uri="{FF2B5EF4-FFF2-40B4-BE49-F238E27FC236}">
                <a16:creationId xmlns:a16="http://schemas.microsoft.com/office/drawing/2014/main" id="{885261C5-0E0B-492A-BBC7-68F088D60904}"/>
              </a:ext>
            </a:extLst>
          </p:cNvPr>
          <p:cNvCxnSpPr>
            <a:cxnSpLocks noChangeShapeType="1"/>
          </p:cNvCxnSpPr>
          <p:nvPr/>
        </p:nvCxnSpPr>
        <p:spPr bwMode="auto">
          <a:xfrm>
            <a:off x="4953000" y="4724400"/>
            <a:ext cx="685800" cy="1588"/>
          </a:xfrm>
          <a:prstGeom prst="line">
            <a:avLst/>
          </a:prstGeom>
          <a:noFill/>
          <a:ln w="38100" algn="ctr">
            <a:solidFill>
              <a:srgbClr val="CC0000"/>
            </a:solidFill>
            <a:round/>
            <a:headEnd/>
            <a:tailEnd/>
          </a:ln>
          <a:extLst>
            <a:ext uri="{909E8E84-426E-40DD-AFC4-6F175D3DCCD1}">
              <a14:hiddenFill xmlns:a14="http://schemas.microsoft.com/office/drawing/2010/main">
                <a:noFill/>
              </a14:hiddenFill>
            </a:ext>
          </a:extLst>
        </p:spPr>
      </p:cxnSp>
      <p:cxnSp>
        <p:nvCxnSpPr>
          <p:cNvPr id="19" name="Straight Connector 18">
            <a:extLst>
              <a:ext uri="{FF2B5EF4-FFF2-40B4-BE49-F238E27FC236}">
                <a16:creationId xmlns:a16="http://schemas.microsoft.com/office/drawing/2014/main" id="{7816A8B8-2E67-4C86-8E92-9C08EF26C314}"/>
              </a:ext>
            </a:extLst>
          </p:cNvPr>
          <p:cNvCxnSpPr>
            <a:cxnSpLocks noChangeShapeType="1"/>
          </p:cNvCxnSpPr>
          <p:nvPr/>
        </p:nvCxnSpPr>
        <p:spPr bwMode="auto">
          <a:xfrm>
            <a:off x="2133600" y="5029200"/>
            <a:ext cx="457200" cy="306388"/>
          </a:xfrm>
          <a:prstGeom prst="line">
            <a:avLst/>
          </a:prstGeom>
          <a:noFill/>
          <a:ln w="38100" algn="ctr">
            <a:solidFill>
              <a:srgbClr val="CC0000"/>
            </a:solidFill>
            <a:round/>
            <a:headEnd/>
            <a:tailEnd/>
          </a:ln>
          <a:extLst>
            <a:ext uri="{909E8E84-426E-40DD-AFC4-6F175D3DCCD1}">
              <a14:hiddenFill xmlns:a14="http://schemas.microsoft.com/office/drawing/2010/main">
                <a:noFill/>
              </a14:hiddenFill>
            </a:ext>
          </a:extLst>
        </p:spPr>
      </p:cxnSp>
      <p:cxnSp>
        <p:nvCxnSpPr>
          <p:cNvPr id="21" name="Straight Connector 20">
            <a:extLst>
              <a:ext uri="{FF2B5EF4-FFF2-40B4-BE49-F238E27FC236}">
                <a16:creationId xmlns:a16="http://schemas.microsoft.com/office/drawing/2014/main" id="{842854D7-1F8B-45BC-9326-2B7F5D93C6FE}"/>
              </a:ext>
            </a:extLst>
          </p:cNvPr>
          <p:cNvCxnSpPr>
            <a:cxnSpLocks noChangeShapeType="1"/>
          </p:cNvCxnSpPr>
          <p:nvPr/>
        </p:nvCxnSpPr>
        <p:spPr bwMode="auto">
          <a:xfrm>
            <a:off x="3352800" y="5791200"/>
            <a:ext cx="228600" cy="152400"/>
          </a:xfrm>
          <a:prstGeom prst="line">
            <a:avLst/>
          </a:prstGeom>
          <a:noFill/>
          <a:ln w="38100" algn="ctr">
            <a:solidFill>
              <a:srgbClr val="CC0000"/>
            </a:solidFill>
            <a:round/>
            <a:headEnd/>
            <a:tailEnd/>
          </a:ln>
          <a:extLst>
            <a:ext uri="{909E8E84-426E-40DD-AFC4-6F175D3DCCD1}">
              <a14:hiddenFill xmlns:a14="http://schemas.microsoft.com/office/drawing/2010/main">
                <a:noFill/>
              </a14:hiddenFill>
            </a:ext>
          </a:extLst>
        </p:spPr>
      </p:cxnSp>
      <p:cxnSp>
        <p:nvCxnSpPr>
          <p:cNvPr id="23" name="Straight Connector 22">
            <a:extLst>
              <a:ext uri="{FF2B5EF4-FFF2-40B4-BE49-F238E27FC236}">
                <a16:creationId xmlns:a16="http://schemas.microsoft.com/office/drawing/2014/main" id="{98D2ECB4-83D7-4713-8DD5-F35231E43DEA}"/>
              </a:ext>
            </a:extLst>
          </p:cNvPr>
          <p:cNvCxnSpPr>
            <a:cxnSpLocks noChangeShapeType="1"/>
            <a:endCxn id="13" idx="1"/>
          </p:cNvCxnSpPr>
          <p:nvPr/>
        </p:nvCxnSpPr>
        <p:spPr bwMode="auto">
          <a:xfrm flipV="1">
            <a:off x="5562600" y="5957888"/>
            <a:ext cx="266700" cy="214312"/>
          </a:xfrm>
          <a:prstGeom prst="line">
            <a:avLst/>
          </a:prstGeom>
          <a:noFill/>
          <a:ln w="38100" algn="ctr">
            <a:solidFill>
              <a:srgbClr val="CC0000"/>
            </a:solidFill>
            <a:round/>
            <a:headEnd/>
            <a:tailEnd/>
          </a:ln>
          <a:extLst>
            <a:ext uri="{909E8E84-426E-40DD-AFC4-6F175D3DCCD1}">
              <a14:hiddenFill xmlns:a14="http://schemas.microsoft.com/office/drawing/2010/main">
                <a:noFill/>
              </a14:hiddenFill>
            </a:ext>
          </a:extLst>
        </p:spPr>
      </p:cxnSp>
      <p:cxnSp>
        <p:nvCxnSpPr>
          <p:cNvPr id="25" name="Straight Connector 24">
            <a:extLst>
              <a:ext uri="{FF2B5EF4-FFF2-40B4-BE49-F238E27FC236}">
                <a16:creationId xmlns:a16="http://schemas.microsoft.com/office/drawing/2014/main" id="{CB69B5AC-94CE-41E5-9028-002576B218D9}"/>
              </a:ext>
            </a:extLst>
          </p:cNvPr>
          <p:cNvCxnSpPr>
            <a:cxnSpLocks noChangeShapeType="1"/>
          </p:cNvCxnSpPr>
          <p:nvPr/>
        </p:nvCxnSpPr>
        <p:spPr bwMode="auto">
          <a:xfrm rot="5400000" flipH="1" flipV="1">
            <a:off x="6553200" y="5029200"/>
            <a:ext cx="381000" cy="381000"/>
          </a:xfrm>
          <a:prstGeom prst="line">
            <a:avLst/>
          </a:prstGeom>
          <a:noFill/>
          <a:ln w="38100" algn="ctr">
            <a:solidFill>
              <a:srgbClr val="CC0000"/>
            </a:solidFill>
            <a:round/>
            <a:headEnd/>
            <a:tailEnd/>
          </a:ln>
          <a:extLst>
            <a:ext uri="{909E8E84-426E-40DD-AFC4-6F175D3DCCD1}">
              <a14:hiddenFill xmlns:a14="http://schemas.microsoft.com/office/drawing/2010/main">
                <a:noFill/>
              </a14:hiddenFill>
            </a:ext>
          </a:extLst>
        </p:spPr>
      </p:cxn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additive="base">
                                        <p:cTn id="21" dur="500" fill="hold"/>
                                        <p:tgtEl>
                                          <p:spTgt spid="17"/>
                                        </p:tgtEl>
                                        <p:attrNameLst>
                                          <p:attrName>ppt_x</p:attrName>
                                        </p:attrNameLst>
                                      </p:cBhvr>
                                      <p:tavLst>
                                        <p:tav tm="0">
                                          <p:val>
                                            <p:strVal val="#ppt_x"/>
                                          </p:val>
                                        </p:tav>
                                        <p:tav tm="100000">
                                          <p:val>
                                            <p:strVal val="#ppt_x"/>
                                          </p:val>
                                        </p:tav>
                                      </p:tavLst>
                                    </p:anim>
                                    <p:anim calcmode="lin" valueType="num">
                                      <p:cBhvr additive="base">
                                        <p:cTn id="22" dur="500" fill="hold"/>
                                        <p:tgtEl>
                                          <p:spTgt spid="17"/>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additive="base">
                                        <p:cTn id="29" dur="500" fill="hold"/>
                                        <p:tgtEl>
                                          <p:spTgt spid="14"/>
                                        </p:tgtEl>
                                        <p:attrNameLst>
                                          <p:attrName>ppt_x</p:attrName>
                                        </p:attrNameLst>
                                      </p:cBhvr>
                                      <p:tavLst>
                                        <p:tav tm="0">
                                          <p:val>
                                            <p:strVal val="#ppt_x"/>
                                          </p:val>
                                        </p:tav>
                                        <p:tav tm="100000">
                                          <p:val>
                                            <p:strVal val="#ppt_x"/>
                                          </p:val>
                                        </p:tav>
                                      </p:tavLst>
                                    </p:anim>
                                    <p:anim calcmode="lin" valueType="num">
                                      <p:cBhvr additive="base">
                                        <p:cTn id="30" dur="500" fill="hold"/>
                                        <p:tgtEl>
                                          <p:spTgt spid="14"/>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8"/>
                                        </p:tgtEl>
                                        <p:attrNameLst>
                                          <p:attrName>style.visibility</p:attrName>
                                        </p:attrNameLst>
                                      </p:cBhvr>
                                      <p:to>
                                        <p:strVal val="visible"/>
                                      </p:to>
                                    </p:set>
                                    <p:anim calcmode="lin" valueType="num">
                                      <p:cBhvr additive="base">
                                        <p:cTn id="33" dur="500" fill="hold"/>
                                        <p:tgtEl>
                                          <p:spTgt spid="18"/>
                                        </p:tgtEl>
                                        <p:attrNameLst>
                                          <p:attrName>ppt_x</p:attrName>
                                        </p:attrNameLst>
                                      </p:cBhvr>
                                      <p:tavLst>
                                        <p:tav tm="0">
                                          <p:val>
                                            <p:strVal val="#ppt_x"/>
                                          </p:val>
                                        </p:tav>
                                        <p:tav tm="100000">
                                          <p:val>
                                            <p:strVal val="#ppt_x"/>
                                          </p:val>
                                        </p:tav>
                                      </p:tavLst>
                                    </p:anim>
                                    <p:anim calcmode="lin" valueType="num">
                                      <p:cBhvr additive="base">
                                        <p:cTn id="34" dur="500" fill="hold"/>
                                        <p:tgtEl>
                                          <p:spTgt spid="18"/>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7"/>
                                        </p:tgtEl>
                                        <p:attrNameLst>
                                          <p:attrName>style.visibility</p:attrName>
                                        </p:attrNameLst>
                                      </p:cBhvr>
                                      <p:to>
                                        <p:strVal val="visible"/>
                                      </p:to>
                                    </p:set>
                                    <p:anim calcmode="lin" valueType="num">
                                      <p:cBhvr additive="base">
                                        <p:cTn id="41" dur="500" fill="hold"/>
                                        <p:tgtEl>
                                          <p:spTgt spid="7"/>
                                        </p:tgtEl>
                                        <p:attrNameLst>
                                          <p:attrName>ppt_x</p:attrName>
                                        </p:attrNameLst>
                                      </p:cBhvr>
                                      <p:tavLst>
                                        <p:tav tm="0">
                                          <p:val>
                                            <p:strVal val="#ppt_x"/>
                                          </p:val>
                                        </p:tav>
                                        <p:tav tm="100000">
                                          <p:val>
                                            <p:strVal val="#ppt_x"/>
                                          </p:val>
                                        </p:tav>
                                      </p:tavLst>
                                    </p:anim>
                                    <p:anim calcmode="lin" valueType="num">
                                      <p:cBhvr additive="base">
                                        <p:cTn id="42" dur="500" fill="hold"/>
                                        <p:tgtEl>
                                          <p:spTgt spid="7"/>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anim calcmode="lin" valueType="num">
                                      <p:cBhvr additive="base">
                                        <p:cTn id="45" dur="500" fill="hold"/>
                                        <p:tgtEl>
                                          <p:spTgt spid="19"/>
                                        </p:tgtEl>
                                        <p:attrNameLst>
                                          <p:attrName>ppt_x</p:attrName>
                                        </p:attrNameLst>
                                      </p:cBhvr>
                                      <p:tavLst>
                                        <p:tav tm="0">
                                          <p:val>
                                            <p:strVal val="#ppt_x"/>
                                          </p:val>
                                        </p:tav>
                                        <p:tav tm="100000">
                                          <p:val>
                                            <p:strVal val="#ppt_x"/>
                                          </p:val>
                                        </p:tav>
                                      </p:tavLst>
                                    </p:anim>
                                    <p:anim calcmode="lin" valueType="num">
                                      <p:cBhvr additive="base">
                                        <p:cTn id="46" dur="500" fill="hold"/>
                                        <p:tgtEl>
                                          <p:spTgt spid="19"/>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additive="base">
                                        <p:cTn id="53" dur="500" fill="hold"/>
                                        <p:tgtEl>
                                          <p:spTgt spid="12"/>
                                        </p:tgtEl>
                                        <p:attrNameLst>
                                          <p:attrName>ppt_x</p:attrName>
                                        </p:attrNameLst>
                                      </p:cBhvr>
                                      <p:tavLst>
                                        <p:tav tm="0">
                                          <p:val>
                                            <p:strVal val="#ppt_x"/>
                                          </p:val>
                                        </p:tav>
                                        <p:tav tm="100000">
                                          <p:val>
                                            <p:strVal val="#ppt_x"/>
                                          </p:val>
                                        </p:tav>
                                      </p:tavLst>
                                    </p:anim>
                                    <p:anim calcmode="lin" valueType="num">
                                      <p:cBhvr additive="base">
                                        <p:cTn id="54" dur="500" fill="hold"/>
                                        <p:tgtEl>
                                          <p:spTgt spid="12"/>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21"/>
                                        </p:tgtEl>
                                        <p:attrNameLst>
                                          <p:attrName>style.visibility</p:attrName>
                                        </p:attrNameLst>
                                      </p:cBhvr>
                                      <p:to>
                                        <p:strVal val="visible"/>
                                      </p:to>
                                    </p:set>
                                    <p:anim calcmode="lin" valueType="num">
                                      <p:cBhvr additive="base">
                                        <p:cTn id="57" dur="500" fill="hold"/>
                                        <p:tgtEl>
                                          <p:spTgt spid="21"/>
                                        </p:tgtEl>
                                        <p:attrNameLst>
                                          <p:attrName>ppt_x</p:attrName>
                                        </p:attrNameLst>
                                      </p:cBhvr>
                                      <p:tavLst>
                                        <p:tav tm="0">
                                          <p:val>
                                            <p:strVal val="#ppt_x"/>
                                          </p:val>
                                        </p:tav>
                                        <p:tav tm="100000">
                                          <p:val>
                                            <p:strVal val="#ppt_x"/>
                                          </p:val>
                                        </p:tav>
                                      </p:tavLst>
                                    </p:anim>
                                    <p:anim calcmode="lin" valueType="num">
                                      <p:cBhvr additive="base">
                                        <p:cTn id="58" dur="500" fill="hold"/>
                                        <p:tgtEl>
                                          <p:spTgt spid="21"/>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9"/>
                                        </p:tgtEl>
                                        <p:attrNameLst>
                                          <p:attrName>style.visibility</p:attrName>
                                        </p:attrNameLst>
                                      </p:cBhvr>
                                      <p:to>
                                        <p:strVal val="visible"/>
                                      </p:to>
                                    </p:set>
                                    <p:anim calcmode="lin" valueType="num">
                                      <p:cBhvr additive="base">
                                        <p:cTn id="61" dur="500" fill="hold"/>
                                        <p:tgtEl>
                                          <p:spTgt spid="9"/>
                                        </p:tgtEl>
                                        <p:attrNameLst>
                                          <p:attrName>ppt_x</p:attrName>
                                        </p:attrNameLst>
                                      </p:cBhvr>
                                      <p:tavLst>
                                        <p:tav tm="0">
                                          <p:val>
                                            <p:strVal val="#ppt_x"/>
                                          </p:val>
                                        </p:tav>
                                        <p:tav tm="100000">
                                          <p:val>
                                            <p:strVal val="#ppt_x"/>
                                          </p:val>
                                        </p:tav>
                                      </p:tavLst>
                                    </p:anim>
                                    <p:anim calcmode="lin" valueType="num">
                                      <p:cBhvr additive="base">
                                        <p:cTn id="62" dur="500" fill="hold"/>
                                        <p:tgtEl>
                                          <p:spTgt spid="9"/>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0"/>
                                        </p:tgtEl>
                                        <p:attrNameLst>
                                          <p:attrName>style.visibility</p:attrName>
                                        </p:attrNameLst>
                                      </p:cBhvr>
                                      <p:to>
                                        <p:strVal val="visible"/>
                                      </p:to>
                                    </p:set>
                                    <p:anim calcmode="lin" valueType="num">
                                      <p:cBhvr additive="base">
                                        <p:cTn id="65" dur="500" fill="hold"/>
                                        <p:tgtEl>
                                          <p:spTgt spid="10"/>
                                        </p:tgtEl>
                                        <p:attrNameLst>
                                          <p:attrName>ppt_x</p:attrName>
                                        </p:attrNameLst>
                                      </p:cBhvr>
                                      <p:tavLst>
                                        <p:tav tm="0">
                                          <p:val>
                                            <p:strVal val="#ppt_x"/>
                                          </p:val>
                                        </p:tav>
                                        <p:tav tm="100000">
                                          <p:val>
                                            <p:strVal val="#ppt_x"/>
                                          </p:val>
                                        </p:tav>
                                      </p:tavLst>
                                    </p:anim>
                                    <p:anim calcmode="lin" valueType="num">
                                      <p:cBhvr additive="base">
                                        <p:cTn id="66" dur="500" fill="hold"/>
                                        <p:tgtEl>
                                          <p:spTgt spid="10"/>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23"/>
                                        </p:tgtEl>
                                        <p:attrNameLst>
                                          <p:attrName>style.visibility</p:attrName>
                                        </p:attrNameLst>
                                      </p:cBhvr>
                                      <p:to>
                                        <p:strVal val="visible"/>
                                      </p:to>
                                    </p:set>
                                    <p:anim calcmode="lin" valueType="num">
                                      <p:cBhvr additive="base">
                                        <p:cTn id="69" dur="500" fill="hold"/>
                                        <p:tgtEl>
                                          <p:spTgt spid="23"/>
                                        </p:tgtEl>
                                        <p:attrNameLst>
                                          <p:attrName>ppt_x</p:attrName>
                                        </p:attrNameLst>
                                      </p:cBhvr>
                                      <p:tavLst>
                                        <p:tav tm="0">
                                          <p:val>
                                            <p:strVal val="#ppt_x"/>
                                          </p:val>
                                        </p:tav>
                                        <p:tav tm="100000">
                                          <p:val>
                                            <p:strVal val="#ppt_x"/>
                                          </p:val>
                                        </p:tav>
                                      </p:tavLst>
                                    </p:anim>
                                    <p:anim calcmode="lin" valueType="num">
                                      <p:cBhvr additive="base">
                                        <p:cTn id="70" dur="500" fill="hold"/>
                                        <p:tgtEl>
                                          <p:spTgt spid="23"/>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additive="base">
                                        <p:cTn id="73" dur="500" fill="hold"/>
                                        <p:tgtEl>
                                          <p:spTgt spid="16"/>
                                        </p:tgtEl>
                                        <p:attrNameLst>
                                          <p:attrName>ppt_x</p:attrName>
                                        </p:attrNameLst>
                                      </p:cBhvr>
                                      <p:tavLst>
                                        <p:tav tm="0">
                                          <p:val>
                                            <p:strVal val="#ppt_x"/>
                                          </p:val>
                                        </p:tav>
                                        <p:tav tm="100000">
                                          <p:val>
                                            <p:strVal val="#ppt_x"/>
                                          </p:val>
                                        </p:tav>
                                      </p:tavLst>
                                    </p:anim>
                                    <p:anim calcmode="lin" valueType="num">
                                      <p:cBhvr additive="base">
                                        <p:cTn id="74" dur="500" fill="hold"/>
                                        <p:tgtEl>
                                          <p:spTgt spid="16"/>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13"/>
                                        </p:tgtEl>
                                        <p:attrNameLst>
                                          <p:attrName>style.visibility</p:attrName>
                                        </p:attrNameLst>
                                      </p:cBhvr>
                                      <p:to>
                                        <p:strVal val="visible"/>
                                      </p:to>
                                    </p:set>
                                    <p:anim calcmode="lin" valueType="num">
                                      <p:cBhvr additive="base">
                                        <p:cTn id="77" dur="500" fill="hold"/>
                                        <p:tgtEl>
                                          <p:spTgt spid="13"/>
                                        </p:tgtEl>
                                        <p:attrNameLst>
                                          <p:attrName>ppt_x</p:attrName>
                                        </p:attrNameLst>
                                      </p:cBhvr>
                                      <p:tavLst>
                                        <p:tav tm="0">
                                          <p:val>
                                            <p:strVal val="#ppt_x"/>
                                          </p:val>
                                        </p:tav>
                                        <p:tav tm="100000">
                                          <p:val>
                                            <p:strVal val="#ppt_x"/>
                                          </p:val>
                                        </p:tav>
                                      </p:tavLst>
                                    </p:anim>
                                    <p:anim calcmode="lin" valueType="num">
                                      <p:cBhvr additive="base">
                                        <p:cTn id="78" dur="500" fill="hold"/>
                                        <p:tgtEl>
                                          <p:spTgt spid="13"/>
                                        </p:tgtEl>
                                        <p:attrNameLst>
                                          <p:attrName>ppt_y</p:attrName>
                                        </p:attrNameLst>
                                      </p:cBhvr>
                                      <p:tavLst>
                                        <p:tav tm="0">
                                          <p:val>
                                            <p:strVal val="1+#ppt_h/2"/>
                                          </p:val>
                                        </p:tav>
                                        <p:tav tm="100000">
                                          <p:val>
                                            <p:strVal val="#ppt_y"/>
                                          </p:val>
                                        </p:tav>
                                      </p:tavLst>
                                    </p:anim>
                                  </p:childTnLst>
                                </p:cTn>
                              </p:par>
                              <p:par>
                                <p:cTn id="79" presetID="2" presetClass="entr" presetSubtype="4" fill="hold" nodeType="withEffect">
                                  <p:stCondLst>
                                    <p:cond delay="0"/>
                                  </p:stCondLst>
                                  <p:childTnLst>
                                    <p:set>
                                      <p:cBhvr>
                                        <p:cTn id="80" dur="1" fill="hold">
                                          <p:stCondLst>
                                            <p:cond delay="0"/>
                                          </p:stCondLst>
                                        </p:cTn>
                                        <p:tgtEl>
                                          <p:spTgt spid="25"/>
                                        </p:tgtEl>
                                        <p:attrNameLst>
                                          <p:attrName>style.visibility</p:attrName>
                                        </p:attrNameLst>
                                      </p:cBhvr>
                                      <p:to>
                                        <p:strVal val="visible"/>
                                      </p:to>
                                    </p:set>
                                    <p:anim calcmode="lin" valueType="num">
                                      <p:cBhvr additive="base">
                                        <p:cTn id="81" dur="500" fill="hold"/>
                                        <p:tgtEl>
                                          <p:spTgt spid="25"/>
                                        </p:tgtEl>
                                        <p:attrNameLst>
                                          <p:attrName>ppt_x</p:attrName>
                                        </p:attrNameLst>
                                      </p:cBhvr>
                                      <p:tavLst>
                                        <p:tav tm="0">
                                          <p:val>
                                            <p:strVal val="#ppt_x"/>
                                          </p:val>
                                        </p:tav>
                                        <p:tav tm="100000">
                                          <p:val>
                                            <p:strVal val="#ppt_x"/>
                                          </p:val>
                                        </p:tav>
                                      </p:tavLst>
                                    </p:anim>
                                    <p:anim calcmode="lin" valueType="num">
                                      <p:cBhvr additive="base">
                                        <p:cTn id="8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animBg="1"/>
      <p:bldP spid="8" grpId="0"/>
      <p:bldP spid="9" grpId="0" animBg="1"/>
      <p:bldP spid="10" grpId="0"/>
      <p:bldP spid="11" grpId="0" animBg="1"/>
      <p:bldP spid="12" grpId="0" animBg="1"/>
      <p:bldP spid="13" grpId="0" animBg="1"/>
      <p:bldP spid="14" grpId="0"/>
      <p:bldP spid="15" grpId="0"/>
      <p:bldP spid="1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a:extLst>
              <a:ext uri="{FF2B5EF4-FFF2-40B4-BE49-F238E27FC236}">
                <a16:creationId xmlns:a16="http://schemas.microsoft.com/office/drawing/2014/main" id="{6E6F7BE9-4A59-4DE6-AB2D-5D5B25EA06D7}"/>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5NF Decomposition</a:t>
            </a:r>
          </a:p>
        </p:txBody>
      </p:sp>
      <p:sp>
        <p:nvSpPr>
          <p:cNvPr id="34819" name="Rectangle 4">
            <a:extLst>
              <a:ext uri="{FF2B5EF4-FFF2-40B4-BE49-F238E27FC236}">
                <a16:creationId xmlns:a16="http://schemas.microsoft.com/office/drawing/2014/main" id="{014A4646-22CD-4BA7-8D63-6C1E76F68BBB}"/>
              </a:ext>
            </a:extLst>
          </p:cNvPr>
          <p:cNvSpPr>
            <a:spLocks noChangeArrowheads="1"/>
          </p:cNvSpPr>
          <p:nvPr/>
        </p:nvSpPr>
        <p:spPr bwMode="auto">
          <a:xfrm>
            <a:off x="1588" y="1189038"/>
            <a:ext cx="91440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spcBef>
                <a:spcPct val="0"/>
              </a:spcBef>
            </a:pPr>
            <a:r>
              <a:rPr lang="en-US" altLang="en-US" sz="1200" b="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 </a:t>
            </a:r>
          </a:p>
          <a:p>
            <a:pPr>
              <a:spcBef>
                <a:spcPct val="0"/>
              </a:spcBef>
            </a:pPr>
            <a:endParaRPr lang="en-US" altLang="en-US" b="0">
              <a:solidFill>
                <a:schemeClr val="tx1"/>
              </a:solidFill>
              <a:latin typeface="Times New Roman" panose="02020603050405020304" pitchFamily="18" charset="0"/>
            </a:endParaRPr>
          </a:p>
        </p:txBody>
      </p:sp>
      <p:graphicFrame>
        <p:nvGraphicFramePr>
          <p:cNvPr id="6" name="Content Placeholder 7">
            <a:extLst>
              <a:ext uri="{FF2B5EF4-FFF2-40B4-BE49-F238E27FC236}">
                <a16:creationId xmlns:a16="http://schemas.microsoft.com/office/drawing/2014/main" id="{84A3E24C-9B75-4A9E-BA62-9FAD80AB714E}"/>
              </a:ext>
            </a:extLst>
          </p:cNvPr>
          <p:cNvGraphicFramePr>
            <a:graphicFrameLocks/>
          </p:cNvGraphicFramePr>
          <p:nvPr/>
        </p:nvGraphicFramePr>
        <p:xfrm>
          <a:off x="712788" y="990600"/>
          <a:ext cx="3325812" cy="2514600"/>
        </p:xfrm>
        <a:graphic>
          <a:graphicData uri="http://schemas.openxmlformats.org/drawingml/2006/table">
            <a:tbl>
              <a:tblPr/>
              <a:tblGrid>
                <a:gridCol w="1549893">
                  <a:extLst>
                    <a:ext uri="{9D8B030D-6E8A-4147-A177-3AD203B41FA5}">
                      <a16:colId xmlns:a16="http://schemas.microsoft.com/office/drawing/2014/main" val="20000"/>
                    </a:ext>
                  </a:extLst>
                </a:gridCol>
                <a:gridCol w="1775919">
                  <a:extLst>
                    <a:ext uri="{9D8B030D-6E8A-4147-A177-3AD203B41FA5}">
                      <a16:colId xmlns:a16="http://schemas.microsoft.com/office/drawing/2014/main" val="20001"/>
                    </a:ext>
                  </a:extLst>
                </a:gridCol>
              </a:tblGrid>
              <a:tr h="190500">
                <a:tc>
                  <a:txBody>
                    <a:bodyPr/>
                    <a:lstStyle/>
                    <a:p>
                      <a:pPr algn="ctr" fontAlgn="b"/>
                      <a:r>
                        <a:rPr lang="en-US" sz="2000" b="1" i="0" u="none" strike="noStrike" dirty="0">
                          <a:solidFill>
                            <a:schemeClr val="bg1"/>
                          </a:solidFill>
                          <a:latin typeface="Calibri"/>
                        </a:rPr>
                        <a:t>Supplier</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a:solidFill>
                            <a:schemeClr val="bg1"/>
                          </a:solidFill>
                          <a:latin typeface="Calibri"/>
                        </a:rPr>
                        <a:t>Customer</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ACME</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FORD</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ACME</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GM</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ROBUST O</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FORD</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ROBUST O</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MERCEDES</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ALWAT</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GM</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ALWAT</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MERCEDES</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90500">
                <a:tc>
                  <a:txBody>
                    <a:bodyPr/>
                    <a:lstStyle/>
                    <a:p>
                      <a:pPr algn="ctr" fontAlgn="b"/>
                      <a:r>
                        <a:rPr lang="en-US" sz="2000" b="0" i="0" u="none" strike="noStrike">
                          <a:solidFill>
                            <a:srgbClr val="0000CC"/>
                          </a:solidFill>
                          <a:latin typeface="Calibri"/>
                        </a:rPr>
                        <a:t>ALWAT</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MERCEDES</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graphicFrame>
        <p:nvGraphicFramePr>
          <p:cNvPr id="7" name="Content Placeholder 7">
            <a:extLst>
              <a:ext uri="{FF2B5EF4-FFF2-40B4-BE49-F238E27FC236}">
                <a16:creationId xmlns:a16="http://schemas.microsoft.com/office/drawing/2014/main" id="{DF450C84-0045-4A01-A446-19AFC1D84849}"/>
              </a:ext>
            </a:extLst>
          </p:cNvPr>
          <p:cNvGraphicFramePr>
            <a:graphicFrameLocks/>
          </p:cNvGraphicFramePr>
          <p:nvPr/>
        </p:nvGraphicFramePr>
        <p:xfrm>
          <a:off x="4979988" y="990600"/>
          <a:ext cx="3325812" cy="2514600"/>
        </p:xfrm>
        <a:graphic>
          <a:graphicData uri="http://schemas.openxmlformats.org/drawingml/2006/table">
            <a:tbl>
              <a:tblPr/>
              <a:tblGrid>
                <a:gridCol w="1549893">
                  <a:extLst>
                    <a:ext uri="{9D8B030D-6E8A-4147-A177-3AD203B41FA5}">
                      <a16:colId xmlns:a16="http://schemas.microsoft.com/office/drawing/2014/main" val="20000"/>
                    </a:ext>
                  </a:extLst>
                </a:gridCol>
                <a:gridCol w="1775919">
                  <a:extLst>
                    <a:ext uri="{9D8B030D-6E8A-4147-A177-3AD203B41FA5}">
                      <a16:colId xmlns:a16="http://schemas.microsoft.com/office/drawing/2014/main" val="20001"/>
                    </a:ext>
                  </a:extLst>
                </a:gridCol>
              </a:tblGrid>
              <a:tr h="190500">
                <a:tc>
                  <a:txBody>
                    <a:bodyPr/>
                    <a:lstStyle/>
                    <a:p>
                      <a:pPr algn="ctr" fontAlgn="b"/>
                      <a:r>
                        <a:rPr lang="en-US" sz="2000" b="1" i="0" u="none" strike="noStrike" dirty="0">
                          <a:solidFill>
                            <a:schemeClr val="bg1"/>
                          </a:solidFill>
                          <a:latin typeface="Calibri"/>
                        </a:rPr>
                        <a:t>Product </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a:solidFill>
                            <a:schemeClr val="bg1"/>
                          </a:solidFill>
                          <a:latin typeface="Calibri"/>
                        </a:rPr>
                        <a:t>Customer</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72X SW</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FORD</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GEAR L</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GM</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E SWITCH</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FORD</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OBD II</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MERCEDES</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72X SW</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GM</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OBD II</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MERCEDES</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90500">
                <a:tc>
                  <a:txBody>
                    <a:bodyPr/>
                    <a:lstStyle/>
                    <a:p>
                      <a:pPr algn="ctr" fontAlgn="b"/>
                      <a:r>
                        <a:rPr lang="en-US" sz="2000" b="0" i="0" u="none" strike="noStrike" dirty="0">
                          <a:solidFill>
                            <a:srgbClr val="0000CC"/>
                          </a:solidFill>
                          <a:latin typeface="Calibri"/>
                        </a:rPr>
                        <a:t>GEAR L</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MERCEDES</a:t>
                      </a:r>
                    </a:p>
                  </a:txBody>
                  <a:tcPr marL="9523" marR="9523"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graphicFrame>
        <p:nvGraphicFramePr>
          <p:cNvPr id="8" name="Content Placeholder 7">
            <a:extLst>
              <a:ext uri="{FF2B5EF4-FFF2-40B4-BE49-F238E27FC236}">
                <a16:creationId xmlns:a16="http://schemas.microsoft.com/office/drawing/2014/main" id="{397E78A8-24D9-445D-93E0-E5C2231ECF8D}"/>
              </a:ext>
            </a:extLst>
          </p:cNvPr>
          <p:cNvGraphicFramePr>
            <a:graphicFrameLocks/>
          </p:cNvGraphicFramePr>
          <p:nvPr/>
        </p:nvGraphicFramePr>
        <p:xfrm>
          <a:off x="2995613" y="3733800"/>
          <a:ext cx="3100387" cy="2514600"/>
        </p:xfrm>
        <a:graphic>
          <a:graphicData uri="http://schemas.openxmlformats.org/drawingml/2006/table">
            <a:tbl>
              <a:tblPr/>
              <a:tblGrid>
                <a:gridCol w="1550194">
                  <a:extLst>
                    <a:ext uri="{9D8B030D-6E8A-4147-A177-3AD203B41FA5}">
                      <a16:colId xmlns:a16="http://schemas.microsoft.com/office/drawing/2014/main" val="20000"/>
                    </a:ext>
                  </a:extLst>
                </a:gridCol>
                <a:gridCol w="1550194">
                  <a:extLst>
                    <a:ext uri="{9D8B030D-6E8A-4147-A177-3AD203B41FA5}">
                      <a16:colId xmlns:a16="http://schemas.microsoft.com/office/drawing/2014/main" val="20001"/>
                    </a:ext>
                  </a:extLst>
                </a:gridCol>
              </a:tblGrid>
              <a:tr h="190500">
                <a:tc>
                  <a:txBody>
                    <a:bodyPr/>
                    <a:lstStyle/>
                    <a:p>
                      <a:pPr algn="ctr" fontAlgn="b"/>
                      <a:r>
                        <a:rPr lang="en-US" sz="2000" b="1" i="0" u="none" strike="noStrike" dirty="0">
                          <a:solidFill>
                            <a:schemeClr val="bg1"/>
                          </a:solidFill>
                          <a:latin typeface="Calibri"/>
                        </a:rPr>
                        <a:t>Supplier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a:solidFill>
                            <a:schemeClr val="bg1"/>
                          </a:solidFill>
                          <a:latin typeface="Calibri"/>
                        </a:rPr>
                        <a:t>Product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ACME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72X SW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ACME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GEAR 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ROBUST 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E SWITCH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ROBUST 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OBD 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ALWAT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72X SW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ALWAT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OBD 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90500">
                <a:tc>
                  <a:txBody>
                    <a:bodyPr/>
                    <a:lstStyle/>
                    <a:p>
                      <a:pPr algn="ctr" fontAlgn="b"/>
                      <a:r>
                        <a:rPr lang="en-US" sz="2000" b="0" i="0" u="none" strike="noStrike">
                          <a:solidFill>
                            <a:srgbClr val="0000CC"/>
                          </a:solidFill>
                          <a:latin typeface="Calibri"/>
                        </a:rPr>
                        <a:t>ALWAT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GEAR 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9" name="TextBox 8">
            <a:extLst>
              <a:ext uri="{FF2B5EF4-FFF2-40B4-BE49-F238E27FC236}">
                <a16:creationId xmlns:a16="http://schemas.microsoft.com/office/drawing/2014/main" id="{2CE1C3DD-7DD7-4FDE-A18E-E478B8FE4906}"/>
              </a:ext>
            </a:extLst>
          </p:cNvPr>
          <p:cNvSpPr txBox="1">
            <a:spLocks noChangeArrowheads="1"/>
          </p:cNvSpPr>
          <p:nvPr/>
        </p:nvSpPr>
        <p:spPr bwMode="auto">
          <a:xfrm>
            <a:off x="2667000" y="6396038"/>
            <a:ext cx="38862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latin typeface="Comic Sans MS" panose="030F0702030302020204" pitchFamily="66" charset="0"/>
              </a:rPr>
              <a:t>It leads to Loss of Data</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 calcmode="lin" valueType="num">
                                      <p:cBhvr additive="base">
                                        <p:cTn id="2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a:extLst>
              <a:ext uri="{FF2B5EF4-FFF2-40B4-BE49-F238E27FC236}">
                <a16:creationId xmlns:a16="http://schemas.microsoft.com/office/drawing/2014/main" id="{82204122-5B12-4BFA-8D39-763489B3C7D3}"/>
              </a:ext>
            </a:extLst>
          </p:cNvPr>
          <p:cNvSpPr>
            <a:spLocks noChangeArrowheads="1"/>
          </p:cNvSpPr>
          <p:nvPr/>
        </p:nvSpPr>
        <p:spPr bwMode="auto">
          <a:xfrm>
            <a:off x="685800" y="76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algn="ctr" eaLnBrk="1" hangingPunct="1">
              <a:spcBef>
                <a:spcPct val="0"/>
              </a:spcBef>
            </a:pPr>
            <a:r>
              <a:rPr lang="en-US" altLang="en-US" sz="4400">
                <a:solidFill>
                  <a:srgbClr val="CC0000"/>
                </a:solidFill>
                <a:latin typeface="Agency FB" panose="020B0503020202020204" pitchFamily="34" charset="0"/>
              </a:rPr>
              <a:t>5NF Combine due to Loss of Data</a:t>
            </a:r>
          </a:p>
        </p:txBody>
      </p:sp>
      <p:sp>
        <p:nvSpPr>
          <p:cNvPr id="35843" name="Rectangle 4">
            <a:extLst>
              <a:ext uri="{FF2B5EF4-FFF2-40B4-BE49-F238E27FC236}">
                <a16:creationId xmlns:a16="http://schemas.microsoft.com/office/drawing/2014/main" id="{24C89E84-1E0E-46C6-9A81-2F684DC6EFAE}"/>
              </a:ext>
            </a:extLst>
          </p:cNvPr>
          <p:cNvSpPr>
            <a:spLocks noChangeArrowheads="1"/>
          </p:cNvSpPr>
          <p:nvPr/>
        </p:nvSpPr>
        <p:spPr bwMode="auto">
          <a:xfrm>
            <a:off x="1588" y="1189038"/>
            <a:ext cx="91440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spcBef>
                <a:spcPct val="0"/>
              </a:spcBef>
            </a:pPr>
            <a:r>
              <a:rPr lang="en-US" altLang="en-US" sz="1200" b="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 </a:t>
            </a:r>
          </a:p>
          <a:p>
            <a:pPr>
              <a:spcBef>
                <a:spcPct val="0"/>
              </a:spcBef>
            </a:pPr>
            <a:endParaRPr lang="en-US" altLang="en-US" b="0">
              <a:solidFill>
                <a:schemeClr val="tx1"/>
              </a:solidFill>
              <a:latin typeface="Times New Roman" panose="02020603050405020304" pitchFamily="18" charset="0"/>
            </a:endParaRPr>
          </a:p>
        </p:txBody>
      </p:sp>
      <p:graphicFrame>
        <p:nvGraphicFramePr>
          <p:cNvPr id="9" name="Content Placeholder 7">
            <a:extLst>
              <a:ext uri="{FF2B5EF4-FFF2-40B4-BE49-F238E27FC236}">
                <a16:creationId xmlns:a16="http://schemas.microsoft.com/office/drawing/2014/main" id="{60FAA7BE-1E0E-4A9E-820F-1DA163A95A48}"/>
              </a:ext>
            </a:extLst>
          </p:cNvPr>
          <p:cNvGraphicFramePr>
            <a:graphicFrameLocks/>
          </p:cNvGraphicFramePr>
          <p:nvPr/>
        </p:nvGraphicFramePr>
        <p:xfrm>
          <a:off x="2057400" y="1676400"/>
          <a:ext cx="4876800" cy="2514600"/>
        </p:xfrm>
        <a:graphic>
          <a:graphicData uri="http://schemas.openxmlformats.org/drawingml/2006/table">
            <a:tbl>
              <a:tblPr/>
              <a:tblGrid>
                <a:gridCol w="1550241">
                  <a:extLst>
                    <a:ext uri="{9D8B030D-6E8A-4147-A177-3AD203B41FA5}">
                      <a16:colId xmlns:a16="http://schemas.microsoft.com/office/drawing/2014/main" val="20000"/>
                    </a:ext>
                  </a:extLst>
                </a:gridCol>
                <a:gridCol w="1550241">
                  <a:extLst>
                    <a:ext uri="{9D8B030D-6E8A-4147-A177-3AD203B41FA5}">
                      <a16:colId xmlns:a16="http://schemas.microsoft.com/office/drawing/2014/main" val="20001"/>
                    </a:ext>
                  </a:extLst>
                </a:gridCol>
                <a:gridCol w="1776318">
                  <a:extLst>
                    <a:ext uri="{9D8B030D-6E8A-4147-A177-3AD203B41FA5}">
                      <a16:colId xmlns:a16="http://schemas.microsoft.com/office/drawing/2014/main" val="20002"/>
                    </a:ext>
                  </a:extLst>
                </a:gridCol>
              </a:tblGrid>
              <a:tr h="190500">
                <a:tc>
                  <a:txBody>
                    <a:bodyPr/>
                    <a:lstStyle/>
                    <a:p>
                      <a:pPr algn="ctr" fontAlgn="b"/>
                      <a:r>
                        <a:rPr lang="en-US" sz="2000" b="1" i="0" u="none" strike="noStrike" dirty="0">
                          <a:solidFill>
                            <a:schemeClr val="bg1"/>
                          </a:solidFill>
                          <a:latin typeface="Calibri"/>
                        </a:rPr>
                        <a:t>Supplier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a:solidFill>
                            <a:schemeClr val="bg1"/>
                          </a:solidFill>
                          <a:latin typeface="Calibri"/>
                        </a:rPr>
                        <a:t>Product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1" i="0" u="none" strike="noStrike" dirty="0">
                          <a:solidFill>
                            <a:schemeClr val="bg1"/>
                          </a:solidFill>
                          <a:latin typeface="Calibri"/>
                        </a:rPr>
                        <a:t>Customer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190500">
                <a:tc>
                  <a:txBody>
                    <a:bodyPr/>
                    <a:lstStyle/>
                    <a:p>
                      <a:pPr algn="ctr" fontAlgn="b"/>
                      <a:r>
                        <a:rPr lang="en-US" sz="2000" b="0" i="0" u="none" strike="noStrike" dirty="0">
                          <a:solidFill>
                            <a:srgbClr val="0000CC"/>
                          </a:solidFill>
                          <a:latin typeface="Calibri"/>
                        </a:rPr>
                        <a:t>ACME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72X SW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FORD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n-US" sz="2000" b="0" i="0" u="none" strike="noStrike">
                          <a:solidFill>
                            <a:srgbClr val="0000CC"/>
                          </a:solidFill>
                          <a:latin typeface="Calibri"/>
                        </a:rPr>
                        <a:t>ACME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GEAR 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GM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n-US" sz="2000" b="0" i="0" u="none" strike="noStrike">
                          <a:solidFill>
                            <a:srgbClr val="0000CC"/>
                          </a:solidFill>
                          <a:latin typeface="Calibri"/>
                        </a:rPr>
                        <a:t>ROBUST 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E SWITCH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FORD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n-US" sz="2000" b="0" i="0" u="none" strike="noStrike">
                          <a:solidFill>
                            <a:srgbClr val="0000CC"/>
                          </a:solidFill>
                          <a:latin typeface="Calibri"/>
                        </a:rPr>
                        <a:t>ROBUST 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OBD 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MERCEDES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n-US" sz="2000" b="0" i="0" u="none" strike="noStrike">
                          <a:solidFill>
                            <a:srgbClr val="0000CC"/>
                          </a:solidFill>
                          <a:latin typeface="Calibri"/>
                        </a:rPr>
                        <a:t>ALWAT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72X SW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GM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n-US" sz="2000" b="0" i="0" u="none" strike="noStrike">
                          <a:solidFill>
                            <a:srgbClr val="0000CC"/>
                          </a:solidFill>
                          <a:latin typeface="Calibri"/>
                        </a:rPr>
                        <a:t>ALWAT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CC"/>
                          </a:solidFill>
                          <a:latin typeface="Calibri"/>
                        </a:rPr>
                        <a:t>OBD 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MERCEDES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90500">
                <a:tc>
                  <a:txBody>
                    <a:bodyPr/>
                    <a:lstStyle/>
                    <a:p>
                      <a:pPr algn="ctr" fontAlgn="b"/>
                      <a:r>
                        <a:rPr lang="en-US" sz="2000" b="0" i="0" u="none" strike="noStrike">
                          <a:solidFill>
                            <a:srgbClr val="0000CC"/>
                          </a:solidFill>
                          <a:latin typeface="Calibri"/>
                        </a:rPr>
                        <a:t>ALWAT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GEAR 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CC"/>
                          </a:solidFill>
                          <a:latin typeface="Calibri"/>
                        </a:rPr>
                        <a:t>MERCEDES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F299247D-8583-4E40-8A4F-7E351E79B6DE}"/>
              </a:ext>
            </a:extLst>
          </p:cNvPr>
          <p:cNvSpPr>
            <a:spLocks noGrp="1"/>
          </p:cNvSpPr>
          <p:nvPr>
            <p:ph type="title"/>
          </p:nvPr>
        </p:nvSpPr>
        <p:spPr>
          <a:xfrm>
            <a:off x="609600" y="304800"/>
            <a:ext cx="7772400" cy="1143000"/>
          </a:xfrm>
        </p:spPr>
        <p:txBody>
          <a:bodyPr/>
          <a:lstStyle/>
          <a:p>
            <a:r>
              <a:rPr lang="en-US" altLang="en-US" b="1">
                <a:solidFill>
                  <a:srgbClr val="CC0000"/>
                </a:solidFill>
                <a:latin typeface="Agency FB" panose="020B0503020202020204" pitchFamily="34" charset="0"/>
              </a:rPr>
              <a:t>Example</a:t>
            </a:r>
          </a:p>
        </p:txBody>
      </p:sp>
      <p:graphicFrame>
        <p:nvGraphicFramePr>
          <p:cNvPr id="4" name="Content Placeholder 3">
            <a:extLst>
              <a:ext uri="{FF2B5EF4-FFF2-40B4-BE49-F238E27FC236}">
                <a16:creationId xmlns:a16="http://schemas.microsoft.com/office/drawing/2014/main" id="{DFD11089-3453-4D85-BB42-5425328D7DE1}"/>
              </a:ext>
            </a:extLst>
          </p:cNvPr>
          <p:cNvGraphicFramePr>
            <a:graphicFrameLocks noGrp="1"/>
          </p:cNvGraphicFramePr>
          <p:nvPr>
            <p:ph idx="1"/>
          </p:nvPr>
        </p:nvGraphicFramePr>
        <p:xfrm>
          <a:off x="228600" y="1752600"/>
          <a:ext cx="8686800" cy="1876425"/>
        </p:xfrm>
        <a:graphic>
          <a:graphicData uri="http://schemas.openxmlformats.org/drawingml/2006/table">
            <a:tbl>
              <a:tblPr/>
              <a:tblGrid>
                <a:gridCol w="1257183">
                  <a:extLst>
                    <a:ext uri="{9D8B030D-6E8A-4147-A177-3AD203B41FA5}">
                      <a16:colId xmlns:a16="http://schemas.microsoft.com/office/drawing/2014/main" val="20000"/>
                    </a:ext>
                  </a:extLst>
                </a:gridCol>
                <a:gridCol w="942888">
                  <a:extLst>
                    <a:ext uri="{9D8B030D-6E8A-4147-A177-3AD203B41FA5}">
                      <a16:colId xmlns:a16="http://schemas.microsoft.com/office/drawing/2014/main" val="20001"/>
                    </a:ext>
                  </a:extLst>
                </a:gridCol>
                <a:gridCol w="1728628">
                  <a:extLst>
                    <a:ext uri="{9D8B030D-6E8A-4147-A177-3AD203B41FA5}">
                      <a16:colId xmlns:a16="http://schemas.microsoft.com/office/drawing/2014/main" val="20002"/>
                    </a:ext>
                  </a:extLst>
                </a:gridCol>
                <a:gridCol w="1964350">
                  <a:extLst>
                    <a:ext uri="{9D8B030D-6E8A-4147-A177-3AD203B41FA5}">
                      <a16:colId xmlns:a16="http://schemas.microsoft.com/office/drawing/2014/main" val="20003"/>
                    </a:ext>
                  </a:extLst>
                </a:gridCol>
                <a:gridCol w="2793751">
                  <a:extLst>
                    <a:ext uri="{9D8B030D-6E8A-4147-A177-3AD203B41FA5}">
                      <a16:colId xmlns:a16="http://schemas.microsoft.com/office/drawing/2014/main" val="20004"/>
                    </a:ext>
                  </a:extLst>
                </a:gridCol>
              </a:tblGrid>
              <a:tr h="369570">
                <a:tc>
                  <a:txBody>
                    <a:bodyPr/>
                    <a:lstStyle/>
                    <a:p>
                      <a:pPr algn="ctr" fontAlgn="b"/>
                      <a:r>
                        <a:rPr lang="en-US" sz="2400" b="1" i="0" u="none" strike="noStrike" dirty="0" err="1">
                          <a:solidFill>
                            <a:schemeClr val="bg1"/>
                          </a:solidFill>
                          <a:latin typeface="Arial" pitchFamily="34" charset="0"/>
                          <a:cs typeface="Arial" pitchFamily="34" charset="0"/>
                        </a:rPr>
                        <a:t>Mem_id</a:t>
                      </a:r>
                      <a:endParaRPr lang="en-US" sz="2400" b="1" i="0" u="none" strike="noStrike" dirty="0">
                        <a:solidFill>
                          <a:schemeClr val="bg1"/>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Title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Name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Address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err="1">
                          <a:solidFill>
                            <a:schemeClr val="bg1"/>
                          </a:solidFill>
                          <a:latin typeface="Arial" pitchFamily="34" charset="0"/>
                          <a:cs typeface="Arial" pitchFamily="34" charset="0"/>
                        </a:rPr>
                        <a:t>Favourite</a:t>
                      </a:r>
                      <a:r>
                        <a:rPr lang="en-US" sz="2400" b="1" i="0" u="none" strike="noStrike" dirty="0">
                          <a:solidFill>
                            <a:schemeClr val="bg1"/>
                          </a:solidFill>
                          <a:latin typeface="Arial" pitchFamily="34" charset="0"/>
                          <a:cs typeface="Arial" pitchFamily="34" charset="0"/>
                        </a:rPr>
                        <a:t> Movie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369570">
                <a:tc>
                  <a:txBody>
                    <a:bodyPr/>
                    <a:lstStyle/>
                    <a:p>
                      <a:pPr algn="ctr" fontAlgn="b"/>
                      <a:r>
                        <a:rPr lang="en-US" sz="2400" b="0" i="0" u="none" strike="noStrike" dirty="0">
                          <a:solidFill>
                            <a:srgbClr val="0000CC"/>
                          </a:solidFill>
                          <a:latin typeface="Arial" pitchFamily="34" charset="0"/>
                          <a:cs typeface="Arial" pitchFamily="34" charset="0"/>
                        </a:rPr>
                        <a:t>101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Mr</a:t>
                      </a:r>
                      <a:endParaRPr lang="en-US" sz="2400" b="0" i="0" u="none" strike="noStrike" dirty="0">
                        <a:solidFill>
                          <a:srgbClr val="0000CC"/>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Abu </a:t>
                      </a:r>
                      <a:r>
                        <a:rPr lang="en-US" sz="2400" b="0" i="0" u="none" strike="noStrike" dirty="0" err="1">
                          <a:solidFill>
                            <a:srgbClr val="0000CC"/>
                          </a:solidFill>
                          <a:latin typeface="Arial" pitchFamily="34" charset="0"/>
                          <a:cs typeface="Arial" pitchFamily="34" charset="0"/>
                        </a:rPr>
                        <a:t>Shafik</a:t>
                      </a:r>
                      <a:endParaRPr lang="en-US" sz="2400" b="0" i="0" u="none" strike="noStrike" dirty="0">
                        <a:solidFill>
                          <a:srgbClr val="0000CC"/>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Chennai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Bigil</a:t>
                      </a:r>
                      <a:r>
                        <a:rPr lang="en-US" sz="2400" b="0" i="0" u="none" strike="noStrike" dirty="0">
                          <a:solidFill>
                            <a:srgbClr val="0000CC"/>
                          </a:solidFill>
                          <a:latin typeface="Arial" pitchFamily="34" charset="0"/>
                          <a:cs typeface="Arial" pitchFamily="34" charset="0"/>
                        </a:rPr>
                        <a:t>, </a:t>
                      </a:r>
                      <a:r>
                        <a:rPr lang="en-US" sz="2400" b="0" i="0" u="none" strike="noStrike" dirty="0" err="1">
                          <a:solidFill>
                            <a:srgbClr val="0000CC"/>
                          </a:solidFill>
                          <a:latin typeface="Arial" pitchFamily="34" charset="0"/>
                          <a:cs typeface="Arial" pitchFamily="34" charset="0"/>
                        </a:rPr>
                        <a:t>Sarkar</a:t>
                      </a:r>
                      <a:endParaRPr lang="en-US" sz="2400" b="0" i="0" u="none" strike="noStrike" dirty="0">
                        <a:solidFill>
                          <a:srgbClr val="0000CC"/>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69570">
                <a:tc>
                  <a:txBody>
                    <a:bodyPr/>
                    <a:lstStyle/>
                    <a:p>
                      <a:pPr algn="ctr" fontAlgn="b"/>
                      <a:r>
                        <a:rPr lang="en-US" sz="2400" b="0" i="0" u="none" strike="noStrike" dirty="0">
                          <a:solidFill>
                            <a:srgbClr val="0000CC"/>
                          </a:solidFill>
                          <a:latin typeface="Arial" pitchFamily="34" charset="0"/>
                          <a:cs typeface="Arial" pitchFamily="34" charset="0"/>
                        </a:rPr>
                        <a:t>102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Ms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Bhavana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Madurai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Viswasam</a:t>
                      </a:r>
                      <a:endParaRPr lang="en-US" sz="2400" b="0" i="0" u="none" strike="noStrike" dirty="0">
                        <a:solidFill>
                          <a:srgbClr val="0000CC"/>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69570">
                <a:tc>
                  <a:txBody>
                    <a:bodyPr/>
                    <a:lstStyle/>
                    <a:p>
                      <a:pPr algn="ctr" fontAlgn="b"/>
                      <a:r>
                        <a:rPr lang="en-US" sz="2400" b="0" i="0" u="none" strike="noStrike" dirty="0">
                          <a:solidFill>
                            <a:srgbClr val="0000CC"/>
                          </a:solidFill>
                          <a:latin typeface="Arial" pitchFamily="34" charset="0"/>
                          <a:cs typeface="Arial" pitchFamily="34" charset="0"/>
                        </a:rPr>
                        <a:t>103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Mr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Durai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Chennai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Bigil</a:t>
                      </a:r>
                      <a:endParaRPr lang="en-US" sz="2400" b="0" i="0" u="none" strike="noStrike" dirty="0">
                        <a:solidFill>
                          <a:srgbClr val="0000CC"/>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69570">
                <a:tc>
                  <a:txBody>
                    <a:bodyPr/>
                    <a:lstStyle/>
                    <a:p>
                      <a:pPr algn="ctr" fontAlgn="b"/>
                      <a:r>
                        <a:rPr lang="en-US" sz="2400" b="0" i="0" u="none" strike="noStrike" dirty="0">
                          <a:solidFill>
                            <a:srgbClr val="0000CC"/>
                          </a:solidFill>
                          <a:latin typeface="Arial" pitchFamily="34" charset="0"/>
                          <a:cs typeface="Arial" pitchFamily="34" charset="0"/>
                        </a:rPr>
                        <a:t>104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Ms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Elizabeth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Pondycherry</a:t>
                      </a:r>
                      <a:endParaRPr lang="en-US" sz="2400" b="0" i="0" u="none" strike="noStrike" dirty="0">
                        <a:solidFill>
                          <a:srgbClr val="0000CC"/>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Viswasam</a:t>
                      </a:r>
                      <a:r>
                        <a:rPr lang="en-US" sz="2400" b="0" i="0" u="none" strike="noStrike" dirty="0">
                          <a:solidFill>
                            <a:srgbClr val="0000CC"/>
                          </a:solidFill>
                          <a:latin typeface="Arial" pitchFamily="34" charset="0"/>
                          <a:cs typeface="Arial" pitchFamily="34" charset="0"/>
                        </a:rPr>
                        <a:t>, </a:t>
                      </a:r>
                      <a:r>
                        <a:rPr lang="en-US" sz="2400" b="0" i="0" u="none" strike="noStrike" dirty="0" err="1">
                          <a:solidFill>
                            <a:srgbClr val="0000CC"/>
                          </a:solidFill>
                          <a:latin typeface="Arial" pitchFamily="34" charset="0"/>
                          <a:cs typeface="Arial" pitchFamily="34" charset="0"/>
                        </a:rPr>
                        <a:t>Vivegam</a:t>
                      </a:r>
                      <a:endParaRPr lang="en-US" sz="2400" b="0" i="0" u="none" strike="noStrike" dirty="0">
                        <a:solidFill>
                          <a:srgbClr val="0000CC"/>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36905" name="TextBox 4">
            <a:extLst>
              <a:ext uri="{FF2B5EF4-FFF2-40B4-BE49-F238E27FC236}">
                <a16:creationId xmlns:a16="http://schemas.microsoft.com/office/drawing/2014/main" id="{D96DD9A9-1A52-4C53-8170-A4CD781D39ED}"/>
              </a:ext>
            </a:extLst>
          </p:cNvPr>
          <p:cNvSpPr txBox="1">
            <a:spLocks noChangeArrowheads="1"/>
          </p:cNvSpPr>
          <p:nvPr/>
        </p:nvSpPr>
        <p:spPr bwMode="auto">
          <a:xfrm>
            <a:off x="990600" y="4114800"/>
            <a:ext cx="75326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sz="3200">
                <a:latin typeface="Comic Sans MS" panose="030F0702030302020204" pitchFamily="66" charset="0"/>
              </a:rPr>
              <a:t>Whether it is in First Normal Form?</a:t>
            </a: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BD0CDD0A-A648-4D2E-B213-EE73365F340D}"/>
              </a:ext>
            </a:extLst>
          </p:cNvPr>
          <p:cNvSpPr>
            <a:spLocks noGrp="1"/>
          </p:cNvSpPr>
          <p:nvPr>
            <p:ph type="title"/>
          </p:nvPr>
        </p:nvSpPr>
        <p:spPr>
          <a:xfrm>
            <a:off x="685800" y="381000"/>
            <a:ext cx="7772400" cy="1143000"/>
          </a:xfrm>
        </p:spPr>
        <p:txBody>
          <a:bodyPr/>
          <a:lstStyle/>
          <a:p>
            <a:r>
              <a:rPr lang="en-US" altLang="en-US" b="1">
                <a:solidFill>
                  <a:srgbClr val="CC0000"/>
                </a:solidFill>
                <a:latin typeface="Agency FB" panose="020B0503020202020204" pitchFamily="34" charset="0"/>
              </a:rPr>
              <a:t>Example</a:t>
            </a:r>
            <a:endParaRPr lang="en-US" altLang="en-US"/>
          </a:p>
        </p:txBody>
      </p:sp>
      <p:graphicFrame>
        <p:nvGraphicFramePr>
          <p:cNvPr id="4" name="Content Placeholder 3">
            <a:extLst>
              <a:ext uri="{FF2B5EF4-FFF2-40B4-BE49-F238E27FC236}">
                <a16:creationId xmlns:a16="http://schemas.microsoft.com/office/drawing/2014/main" id="{81B6D5EE-77BB-419D-8588-397C400E0E2A}"/>
              </a:ext>
            </a:extLst>
          </p:cNvPr>
          <p:cNvGraphicFramePr>
            <a:graphicFrameLocks noGrp="1"/>
          </p:cNvGraphicFramePr>
          <p:nvPr>
            <p:ph idx="1"/>
          </p:nvPr>
        </p:nvGraphicFramePr>
        <p:xfrm>
          <a:off x="1498600" y="1752600"/>
          <a:ext cx="5892800" cy="1876425"/>
        </p:xfrm>
        <a:graphic>
          <a:graphicData uri="http://schemas.openxmlformats.org/drawingml/2006/table">
            <a:tbl>
              <a:tblPr/>
              <a:tblGrid>
                <a:gridCol w="1257130">
                  <a:extLst>
                    <a:ext uri="{9D8B030D-6E8A-4147-A177-3AD203B41FA5}">
                      <a16:colId xmlns:a16="http://schemas.microsoft.com/office/drawing/2014/main" val="20000"/>
                    </a:ext>
                  </a:extLst>
                </a:gridCol>
                <a:gridCol w="942848">
                  <a:extLst>
                    <a:ext uri="{9D8B030D-6E8A-4147-A177-3AD203B41FA5}">
                      <a16:colId xmlns:a16="http://schemas.microsoft.com/office/drawing/2014/main" val="20001"/>
                    </a:ext>
                  </a:extLst>
                </a:gridCol>
                <a:gridCol w="1728555">
                  <a:extLst>
                    <a:ext uri="{9D8B030D-6E8A-4147-A177-3AD203B41FA5}">
                      <a16:colId xmlns:a16="http://schemas.microsoft.com/office/drawing/2014/main" val="20002"/>
                    </a:ext>
                  </a:extLst>
                </a:gridCol>
                <a:gridCol w="1964267">
                  <a:extLst>
                    <a:ext uri="{9D8B030D-6E8A-4147-A177-3AD203B41FA5}">
                      <a16:colId xmlns:a16="http://schemas.microsoft.com/office/drawing/2014/main" val="20003"/>
                    </a:ext>
                  </a:extLst>
                </a:gridCol>
              </a:tblGrid>
              <a:tr h="369570">
                <a:tc>
                  <a:txBody>
                    <a:bodyPr/>
                    <a:lstStyle/>
                    <a:p>
                      <a:pPr algn="ctr" fontAlgn="b"/>
                      <a:r>
                        <a:rPr lang="en-US" sz="2400" b="1" i="0" u="none" strike="noStrike" dirty="0" err="1">
                          <a:solidFill>
                            <a:schemeClr val="bg1"/>
                          </a:solidFill>
                          <a:latin typeface="Arial" pitchFamily="34" charset="0"/>
                          <a:cs typeface="Arial" pitchFamily="34" charset="0"/>
                        </a:rPr>
                        <a:t>Mem_id</a:t>
                      </a:r>
                      <a:endParaRPr lang="en-US" sz="2400" b="1" i="0" u="none" strike="noStrike" dirty="0">
                        <a:solidFill>
                          <a:schemeClr val="bg1"/>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Title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Name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Address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369570">
                <a:tc>
                  <a:txBody>
                    <a:bodyPr/>
                    <a:lstStyle/>
                    <a:p>
                      <a:pPr algn="ctr" fontAlgn="b"/>
                      <a:r>
                        <a:rPr lang="en-US" sz="2400" b="0" i="0" u="none" strike="noStrike" dirty="0">
                          <a:solidFill>
                            <a:srgbClr val="0000CC"/>
                          </a:solidFill>
                          <a:latin typeface="Arial" pitchFamily="34" charset="0"/>
                          <a:cs typeface="Arial" pitchFamily="34" charset="0"/>
                        </a:rPr>
                        <a:t>101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Mr</a:t>
                      </a:r>
                      <a:endParaRPr lang="en-US" sz="2400" b="0" i="0" u="none" strike="noStrike" dirty="0">
                        <a:solidFill>
                          <a:srgbClr val="0000CC"/>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Abu </a:t>
                      </a:r>
                      <a:r>
                        <a:rPr lang="en-US" sz="2400" b="0" i="0" u="none" strike="noStrike" dirty="0" err="1">
                          <a:solidFill>
                            <a:srgbClr val="0000CC"/>
                          </a:solidFill>
                          <a:latin typeface="Arial" pitchFamily="34" charset="0"/>
                          <a:cs typeface="Arial" pitchFamily="34" charset="0"/>
                        </a:rPr>
                        <a:t>Shafik</a:t>
                      </a:r>
                      <a:endParaRPr lang="en-US" sz="2400" b="0" i="0" u="none" strike="noStrike" dirty="0">
                        <a:solidFill>
                          <a:srgbClr val="0000CC"/>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Chennai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69570">
                <a:tc>
                  <a:txBody>
                    <a:bodyPr/>
                    <a:lstStyle/>
                    <a:p>
                      <a:pPr algn="ctr" fontAlgn="b"/>
                      <a:r>
                        <a:rPr lang="en-US" sz="2400" b="0" i="0" u="none" strike="noStrike" dirty="0">
                          <a:solidFill>
                            <a:srgbClr val="0000CC"/>
                          </a:solidFill>
                          <a:latin typeface="Arial" pitchFamily="34" charset="0"/>
                          <a:cs typeface="Arial" pitchFamily="34" charset="0"/>
                        </a:rPr>
                        <a:t>102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Ms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Bhavana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Madurai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69570">
                <a:tc>
                  <a:txBody>
                    <a:bodyPr/>
                    <a:lstStyle/>
                    <a:p>
                      <a:pPr algn="ctr" fontAlgn="b"/>
                      <a:r>
                        <a:rPr lang="en-US" sz="2400" b="0" i="0" u="none" strike="noStrike" dirty="0">
                          <a:solidFill>
                            <a:srgbClr val="0000CC"/>
                          </a:solidFill>
                          <a:latin typeface="Arial" pitchFamily="34" charset="0"/>
                          <a:cs typeface="Arial" pitchFamily="34" charset="0"/>
                        </a:rPr>
                        <a:t>103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Mr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Durai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Chennai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69570">
                <a:tc>
                  <a:txBody>
                    <a:bodyPr/>
                    <a:lstStyle/>
                    <a:p>
                      <a:pPr algn="ctr" fontAlgn="b"/>
                      <a:r>
                        <a:rPr lang="en-US" sz="2400" b="0" i="0" u="none" strike="noStrike" dirty="0">
                          <a:solidFill>
                            <a:srgbClr val="0000CC"/>
                          </a:solidFill>
                          <a:latin typeface="Arial" pitchFamily="34" charset="0"/>
                          <a:cs typeface="Arial" pitchFamily="34" charset="0"/>
                        </a:rPr>
                        <a:t>104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Ms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Elizabeth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Pondycherry</a:t>
                      </a:r>
                      <a:endParaRPr lang="en-US" sz="2400" b="0" i="0" u="none" strike="noStrike" dirty="0">
                        <a:solidFill>
                          <a:srgbClr val="0000CC"/>
                        </a:solidFill>
                        <a:latin typeface="Arial" pitchFamily="34" charset="0"/>
                        <a:cs typeface="Arial"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6" name="Content Placeholder 3">
            <a:extLst>
              <a:ext uri="{FF2B5EF4-FFF2-40B4-BE49-F238E27FC236}">
                <a16:creationId xmlns:a16="http://schemas.microsoft.com/office/drawing/2014/main" id="{1EF58407-53E5-4B02-BC6A-0FC09DD392B5}"/>
              </a:ext>
            </a:extLst>
          </p:cNvPr>
          <p:cNvGraphicFramePr>
            <a:graphicFrameLocks/>
          </p:cNvGraphicFramePr>
          <p:nvPr/>
        </p:nvGraphicFramePr>
        <p:xfrm>
          <a:off x="2578100" y="3886200"/>
          <a:ext cx="4051300" cy="2627313"/>
        </p:xfrm>
        <a:graphic>
          <a:graphicData uri="http://schemas.openxmlformats.org/drawingml/2006/table">
            <a:tbl>
              <a:tblPr/>
              <a:tblGrid>
                <a:gridCol w="1257297">
                  <a:extLst>
                    <a:ext uri="{9D8B030D-6E8A-4147-A177-3AD203B41FA5}">
                      <a16:colId xmlns:a16="http://schemas.microsoft.com/office/drawing/2014/main" val="20000"/>
                    </a:ext>
                  </a:extLst>
                </a:gridCol>
                <a:gridCol w="2794003">
                  <a:extLst>
                    <a:ext uri="{9D8B030D-6E8A-4147-A177-3AD203B41FA5}">
                      <a16:colId xmlns:a16="http://schemas.microsoft.com/office/drawing/2014/main" val="20001"/>
                    </a:ext>
                  </a:extLst>
                </a:gridCol>
              </a:tblGrid>
              <a:tr h="375330">
                <a:tc>
                  <a:txBody>
                    <a:bodyPr/>
                    <a:lstStyle/>
                    <a:p>
                      <a:pPr algn="ctr" fontAlgn="b"/>
                      <a:r>
                        <a:rPr lang="en-US" sz="2400" b="1" i="0" u="none" strike="noStrike" dirty="0" err="1">
                          <a:solidFill>
                            <a:schemeClr val="bg1"/>
                          </a:solidFill>
                          <a:latin typeface="Arial" pitchFamily="34" charset="0"/>
                          <a:cs typeface="Arial" pitchFamily="34" charset="0"/>
                        </a:rPr>
                        <a:t>Mem_id</a:t>
                      </a:r>
                      <a:endParaRPr lang="en-US" sz="2400" b="1" i="0" u="none" strike="noStrike" dirty="0">
                        <a:solidFill>
                          <a:schemeClr val="bg1"/>
                        </a:solidFill>
                        <a:latin typeface="Arial" pitchFamily="34" charset="0"/>
                        <a:cs typeface="Arial" pitchFamily="34" charset="0"/>
                      </a:endParaRPr>
                    </a:p>
                  </a:txBody>
                  <a:tcPr marL="9526" marR="9526"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err="1">
                          <a:solidFill>
                            <a:schemeClr val="bg1"/>
                          </a:solidFill>
                          <a:latin typeface="Arial" pitchFamily="34" charset="0"/>
                          <a:cs typeface="Arial" pitchFamily="34" charset="0"/>
                        </a:rPr>
                        <a:t>Favourite</a:t>
                      </a:r>
                      <a:r>
                        <a:rPr lang="en-US" sz="2400" b="1" i="0" u="none" strike="noStrike" dirty="0">
                          <a:solidFill>
                            <a:schemeClr val="bg1"/>
                          </a:solidFill>
                          <a:latin typeface="Arial" pitchFamily="34" charset="0"/>
                          <a:cs typeface="Arial" pitchFamily="34" charset="0"/>
                        </a:rPr>
                        <a:t> Movie</a:t>
                      </a:r>
                    </a:p>
                  </a:txBody>
                  <a:tcPr marL="9526" marR="9526"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375330">
                <a:tc>
                  <a:txBody>
                    <a:bodyPr/>
                    <a:lstStyle/>
                    <a:p>
                      <a:pPr algn="ctr" fontAlgn="b"/>
                      <a:r>
                        <a:rPr lang="en-US" sz="2400" b="0" i="0" u="none" strike="noStrike" dirty="0">
                          <a:solidFill>
                            <a:srgbClr val="0000CC"/>
                          </a:solidFill>
                          <a:latin typeface="Arial" pitchFamily="34" charset="0"/>
                          <a:cs typeface="Arial" pitchFamily="34" charset="0"/>
                        </a:rPr>
                        <a:t>101</a:t>
                      </a:r>
                    </a:p>
                  </a:txBody>
                  <a:tcPr marL="9526" marR="9526"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Bigil</a:t>
                      </a:r>
                      <a:endParaRPr lang="en-US" sz="2400" b="0" i="0" u="none" strike="noStrike" dirty="0">
                        <a:solidFill>
                          <a:srgbClr val="0000CC"/>
                        </a:solidFill>
                        <a:latin typeface="Arial" pitchFamily="34" charset="0"/>
                        <a:cs typeface="Arial" pitchFamily="34" charset="0"/>
                      </a:endParaRPr>
                    </a:p>
                  </a:txBody>
                  <a:tcPr marL="9526" marR="9526"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75330">
                <a:tc>
                  <a:txBody>
                    <a:bodyPr/>
                    <a:lstStyle/>
                    <a:p>
                      <a:pPr algn="ctr" fontAlgn="b"/>
                      <a:r>
                        <a:rPr lang="en-US" sz="2400" b="0" i="0" u="none" strike="noStrike" dirty="0">
                          <a:solidFill>
                            <a:srgbClr val="0000CC"/>
                          </a:solidFill>
                          <a:latin typeface="Arial" pitchFamily="34" charset="0"/>
                          <a:cs typeface="Arial" pitchFamily="34" charset="0"/>
                        </a:rPr>
                        <a:t>101</a:t>
                      </a:r>
                    </a:p>
                  </a:txBody>
                  <a:tcPr marL="9526" marR="9526"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Sarkar</a:t>
                      </a:r>
                      <a:endParaRPr lang="en-US" sz="2400" b="0" i="0" u="none" strike="noStrike" dirty="0">
                        <a:solidFill>
                          <a:srgbClr val="0000CC"/>
                        </a:solidFill>
                        <a:latin typeface="Arial" pitchFamily="34" charset="0"/>
                        <a:cs typeface="Arial" pitchFamily="34" charset="0"/>
                      </a:endParaRPr>
                    </a:p>
                  </a:txBody>
                  <a:tcPr marL="9526" marR="9526"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75330">
                <a:tc>
                  <a:txBody>
                    <a:bodyPr/>
                    <a:lstStyle/>
                    <a:p>
                      <a:pPr algn="ctr" fontAlgn="b"/>
                      <a:r>
                        <a:rPr lang="en-US" sz="2400" b="0" i="0" u="none" strike="noStrike" dirty="0">
                          <a:solidFill>
                            <a:srgbClr val="0000CC"/>
                          </a:solidFill>
                          <a:latin typeface="Arial" pitchFamily="34" charset="0"/>
                          <a:cs typeface="Arial" pitchFamily="34" charset="0"/>
                        </a:rPr>
                        <a:t>102</a:t>
                      </a:r>
                    </a:p>
                  </a:txBody>
                  <a:tcPr marL="9526" marR="9526"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Viswasam</a:t>
                      </a:r>
                      <a:endParaRPr lang="en-US" sz="2400" b="0" i="0" u="none" strike="noStrike" dirty="0">
                        <a:solidFill>
                          <a:srgbClr val="0000CC"/>
                        </a:solidFill>
                        <a:latin typeface="Arial" pitchFamily="34" charset="0"/>
                        <a:cs typeface="Arial" pitchFamily="34" charset="0"/>
                      </a:endParaRPr>
                    </a:p>
                  </a:txBody>
                  <a:tcPr marL="9526" marR="9526"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75330">
                <a:tc>
                  <a:txBody>
                    <a:bodyPr/>
                    <a:lstStyle/>
                    <a:p>
                      <a:pPr algn="ctr" fontAlgn="b"/>
                      <a:r>
                        <a:rPr lang="en-US" sz="2400" b="0" i="0" u="none" strike="noStrike" dirty="0">
                          <a:solidFill>
                            <a:srgbClr val="0000CC"/>
                          </a:solidFill>
                          <a:latin typeface="Arial" pitchFamily="34" charset="0"/>
                          <a:cs typeface="Arial" pitchFamily="34" charset="0"/>
                        </a:rPr>
                        <a:t>103</a:t>
                      </a:r>
                    </a:p>
                  </a:txBody>
                  <a:tcPr marL="9526" marR="9526"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Bigil</a:t>
                      </a:r>
                      <a:endParaRPr lang="en-US" sz="2400" b="0" i="0" u="none" strike="noStrike" dirty="0">
                        <a:solidFill>
                          <a:srgbClr val="0000CC"/>
                        </a:solidFill>
                        <a:latin typeface="Arial" pitchFamily="34" charset="0"/>
                        <a:cs typeface="Arial" pitchFamily="34" charset="0"/>
                      </a:endParaRPr>
                    </a:p>
                  </a:txBody>
                  <a:tcPr marL="9526" marR="9526"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75330">
                <a:tc>
                  <a:txBody>
                    <a:bodyPr/>
                    <a:lstStyle/>
                    <a:p>
                      <a:pPr algn="ctr" fontAlgn="b"/>
                      <a:r>
                        <a:rPr lang="en-US" sz="2400" b="0" i="0" u="none" strike="noStrike" dirty="0">
                          <a:solidFill>
                            <a:srgbClr val="0000CC"/>
                          </a:solidFill>
                          <a:latin typeface="Arial" pitchFamily="34" charset="0"/>
                          <a:cs typeface="Arial" pitchFamily="34" charset="0"/>
                        </a:rPr>
                        <a:t>104</a:t>
                      </a:r>
                    </a:p>
                  </a:txBody>
                  <a:tcPr marL="9526" marR="9526"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Viswasam</a:t>
                      </a:r>
                      <a:endParaRPr lang="en-US" sz="2400" b="0" i="0" u="none" strike="noStrike" dirty="0">
                        <a:solidFill>
                          <a:srgbClr val="0000CC"/>
                        </a:solidFill>
                        <a:latin typeface="Arial" pitchFamily="34" charset="0"/>
                        <a:cs typeface="Arial" pitchFamily="34" charset="0"/>
                      </a:endParaRPr>
                    </a:p>
                  </a:txBody>
                  <a:tcPr marL="9526" marR="9526"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75330">
                <a:tc>
                  <a:txBody>
                    <a:bodyPr/>
                    <a:lstStyle/>
                    <a:p>
                      <a:pPr algn="ctr" fontAlgn="b"/>
                      <a:r>
                        <a:rPr lang="en-US" sz="2400" b="0" i="0" u="none" strike="noStrike" dirty="0">
                          <a:solidFill>
                            <a:srgbClr val="0000CC"/>
                          </a:solidFill>
                          <a:latin typeface="Arial" pitchFamily="34" charset="0"/>
                          <a:cs typeface="Arial" pitchFamily="34" charset="0"/>
                        </a:rPr>
                        <a:t>104</a:t>
                      </a:r>
                    </a:p>
                  </a:txBody>
                  <a:tcPr marL="9526" marR="9526"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Vivegam</a:t>
                      </a:r>
                      <a:endParaRPr lang="en-US" sz="2400" b="0" i="0" u="none" strike="noStrike" dirty="0">
                        <a:solidFill>
                          <a:srgbClr val="0000CC"/>
                        </a:solidFill>
                        <a:latin typeface="Arial" pitchFamily="34" charset="0"/>
                        <a:cs typeface="Arial" pitchFamily="34" charset="0"/>
                      </a:endParaRPr>
                    </a:p>
                  </a:txBody>
                  <a:tcPr marL="9526" marR="9526"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205F2C88-C763-40F3-8E6B-7297513C96D1}"/>
              </a:ext>
            </a:extLst>
          </p:cNvPr>
          <p:cNvSpPr>
            <a:spLocks noGrp="1"/>
          </p:cNvSpPr>
          <p:nvPr>
            <p:ph type="title"/>
          </p:nvPr>
        </p:nvSpPr>
        <p:spPr>
          <a:xfrm>
            <a:off x="685800" y="304800"/>
            <a:ext cx="7772400" cy="1143000"/>
          </a:xfrm>
        </p:spPr>
        <p:txBody>
          <a:bodyPr/>
          <a:lstStyle/>
          <a:p>
            <a:r>
              <a:rPr lang="en-US" altLang="en-US" b="1">
                <a:solidFill>
                  <a:srgbClr val="CC0000"/>
                </a:solidFill>
                <a:latin typeface="Agency FB" panose="020B0503020202020204" pitchFamily="34" charset="0"/>
              </a:rPr>
              <a:t>Example</a:t>
            </a:r>
            <a:endParaRPr lang="en-US" altLang="en-US"/>
          </a:p>
        </p:txBody>
      </p:sp>
      <p:graphicFrame>
        <p:nvGraphicFramePr>
          <p:cNvPr id="7" name="Content Placeholder 6">
            <a:extLst>
              <a:ext uri="{FF2B5EF4-FFF2-40B4-BE49-F238E27FC236}">
                <a16:creationId xmlns:a16="http://schemas.microsoft.com/office/drawing/2014/main" id="{B9C65AB1-E691-42E9-A0A9-68615AF64F2F}"/>
              </a:ext>
            </a:extLst>
          </p:cNvPr>
          <p:cNvGraphicFramePr>
            <a:graphicFrameLocks noGrp="1"/>
          </p:cNvGraphicFramePr>
          <p:nvPr>
            <p:ph idx="1"/>
          </p:nvPr>
        </p:nvGraphicFramePr>
        <p:xfrm>
          <a:off x="1447800" y="1524000"/>
          <a:ext cx="6248400" cy="2251075"/>
        </p:xfrm>
        <a:graphic>
          <a:graphicData uri="http://schemas.openxmlformats.org/drawingml/2006/table">
            <a:tbl>
              <a:tblPr/>
              <a:tblGrid>
                <a:gridCol w="1995456">
                  <a:extLst>
                    <a:ext uri="{9D8B030D-6E8A-4147-A177-3AD203B41FA5}">
                      <a16:colId xmlns:a16="http://schemas.microsoft.com/office/drawing/2014/main" val="20000"/>
                    </a:ext>
                  </a:extLst>
                </a:gridCol>
                <a:gridCol w="2015615">
                  <a:extLst>
                    <a:ext uri="{9D8B030D-6E8A-4147-A177-3AD203B41FA5}">
                      <a16:colId xmlns:a16="http://schemas.microsoft.com/office/drawing/2014/main" val="20001"/>
                    </a:ext>
                  </a:extLst>
                </a:gridCol>
                <a:gridCol w="2237329">
                  <a:extLst>
                    <a:ext uri="{9D8B030D-6E8A-4147-A177-3AD203B41FA5}">
                      <a16:colId xmlns:a16="http://schemas.microsoft.com/office/drawing/2014/main" val="20002"/>
                    </a:ext>
                  </a:extLst>
                </a:gridCol>
              </a:tblGrid>
              <a:tr h="375179">
                <a:tc>
                  <a:txBody>
                    <a:bodyPr/>
                    <a:lstStyle/>
                    <a:p>
                      <a:pPr algn="ctr" fontAlgn="b"/>
                      <a:r>
                        <a:rPr lang="en-US" sz="2400" b="0" i="0" u="none" strike="noStrike" dirty="0" err="1">
                          <a:solidFill>
                            <a:schemeClr val="bg1"/>
                          </a:solidFill>
                          <a:latin typeface="Arial"/>
                        </a:rPr>
                        <a:t>teacher_id</a:t>
                      </a:r>
                      <a:endParaRPr lang="en-US" sz="2400" b="0" i="0" u="none" strike="noStrike" dirty="0">
                        <a:solidFill>
                          <a:schemeClr val="bg1"/>
                        </a:solidFill>
                        <a:latin typeface="Arial"/>
                      </a:endParaRP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0" i="0" u="none" strike="noStrike" dirty="0">
                          <a:solidFill>
                            <a:schemeClr val="bg1"/>
                          </a:solidFill>
                          <a:latin typeface="Arial"/>
                        </a:rPr>
                        <a:t>subject</a:t>
                      </a: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0" i="0" u="none" strike="noStrike" dirty="0" err="1">
                          <a:solidFill>
                            <a:schemeClr val="bg1"/>
                          </a:solidFill>
                          <a:latin typeface="Arial"/>
                        </a:rPr>
                        <a:t>teacher_age</a:t>
                      </a:r>
                      <a:endParaRPr lang="en-US" sz="2400" b="0" i="0" u="none" strike="noStrike" dirty="0">
                        <a:solidFill>
                          <a:schemeClr val="bg1"/>
                        </a:solidFill>
                        <a:latin typeface="Arial"/>
                      </a:endParaRP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375179">
                <a:tc>
                  <a:txBody>
                    <a:bodyPr/>
                    <a:lstStyle/>
                    <a:p>
                      <a:pPr algn="ctr" fontAlgn="b"/>
                      <a:r>
                        <a:rPr lang="en-US" sz="2400" b="0" i="0" u="none" strike="noStrike" dirty="0">
                          <a:solidFill>
                            <a:srgbClr val="0000CC"/>
                          </a:solidFill>
                          <a:latin typeface="Arial"/>
                        </a:rPr>
                        <a:t>111</a:t>
                      </a: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dirty="0" err="1">
                          <a:solidFill>
                            <a:srgbClr val="0000CC"/>
                          </a:solidFill>
                          <a:latin typeface="Arial"/>
                        </a:rPr>
                        <a:t>Maths</a:t>
                      </a:r>
                      <a:endParaRPr lang="en-US" sz="2400" b="0" i="0" u="none" strike="noStrike" dirty="0">
                        <a:solidFill>
                          <a:srgbClr val="0000CC"/>
                        </a:solidFill>
                        <a:latin typeface="Arial"/>
                      </a:endParaRP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dirty="0">
                          <a:solidFill>
                            <a:srgbClr val="0000CC"/>
                          </a:solidFill>
                          <a:latin typeface="Arial"/>
                        </a:rPr>
                        <a:t>38</a:t>
                      </a: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75179">
                <a:tc>
                  <a:txBody>
                    <a:bodyPr/>
                    <a:lstStyle/>
                    <a:p>
                      <a:pPr algn="ctr" fontAlgn="b"/>
                      <a:r>
                        <a:rPr lang="en-US" sz="2400" b="0" i="0" u="none" strike="noStrike">
                          <a:solidFill>
                            <a:srgbClr val="0000CC"/>
                          </a:solidFill>
                          <a:latin typeface="Arial"/>
                        </a:rPr>
                        <a:t>111</a:t>
                      </a: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a:solidFill>
                            <a:srgbClr val="0000CC"/>
                          </a:solidFill>
                          <a:latin typeface="Arial"/>
                        </a:rPr>
                        <a:t>Physics</a:t>
                      </a: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dirty="0">
                          <a:solidFill>
                            <a:srgbClr val="0000CC"/>
                          </a:solidFill>
                          <a:latin typeface="Arial"/>
                        </a:rPr>
                        <a:t>38</a:t>
                      </a: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75179">
                <a:tc>
                  <a:txBody>
                    <a:bodyPr/>
                    <a:lstStyle/>
                    <a:p>
                      <a:pPr algn="ctr" fontAlgn="b"/>
                      <a:r>
                        <a:rPr lang="en-US" sz="2400" b="0" i="0" u="none" strike="noStrike">
                          <a:solidFill>
                            <a:srgbClr val="0000CC"/>
                          </a:solidFill>
                          <a:latin typeface="Arial"/>
                        </a:rPr>
                        <a:t>222</a:t>
                      </a: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a:solidFill>
                            <a:srgbClr val="0000CC"/>
                          </a:solidFill>
                          <a:latin typeface="Arial"/>
                        </a:rPr>
                        <a:t>Biology</a:t>
                      </a: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dirty="0">
                          <a:solidFill>
                            <a:srgbClr val="0000CC"/>
                          </a:solidFill>
                          <a:latin typeface="Arial"/>
                        </a:rPr>
                        <a:t>38</a:t>
                      </a: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75179">
                <a:tc>
                  <a:txBody>
                    <a:bodyPr/>
                    <a:lstStyle/>
                    <a:p>
                      <a:pPr algn="ctr" fontAlgn="b"/>
                      <a:r>
                        <a:rPr lang="en-US" sz="2400" b="0" i="0" u="none" strike="noStrike">
                          <a:solidFill>
                            <a:srgbClr val="0000CC"/>
                          </a:solidFill>
                          <a:latin typeface="Arial"/>
                        </a:rPr>
                        <a:t>333</a:t>
                      </a: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a:solidFill>
                            <a:srgbClr val="0000CC"/>
                          </a:solidFill>
                          <a:latin typeface="Arial"/>
                        </a:rPr>
                        <a:t>Physics</a:t>
                      </a: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dirty="0">
                          <a:solidFill>
                            <a:srgbClr val="0000CC"/>
                          </a:solidFill>
                          <a:latin typeface="Arial"/>
                        </a:rPr>
                        <a:t>40</a:t>
                      </a: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375179">
                <a:tc>
                  <a:txBody>
                    <a:bodyPr/>
                    <a:lstStyle/>
                    <a:p>
                      <a:pPr algn="ctr" fontAlgn="b"/>
                      <a:r>
                        <a:rPr lang="en-US" sz="2400" b="0" i="0" u="none" strike="noStrike">
                          <a:solidFill>
                            <a:srgbClr val="0000CC"/>
                          </a:solidFill>
                          <a:latin typeface="Arial"/>
                        </a:rPr>
                        <a:t>333</a:t>
                      </a: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a:solidFill>
                            <a:srgbClr val="0000CC"/>
                          </a:solidFill>
                          <a:latin typeface="Arial"/>
                        </a:rPr>
                        <a:t>Chemistry</a:t>
                      </a: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dirty="0">
                          <a:solidFill>
                            <a:srgbClr val="0000CC"/>
                          </a:solidFill>
                          <a:latin typeface="Arial"/>
                        </a:rPr>
                        <a:t>40</a:t>
                      </a:r>
                    </a:p>
                  </a:txBody>
                  <a:tcPr marL="9525" marR="9525"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
        <p:nvSpPr>
          <p:cNvPr id="38945" name="TextBox 7">
            <a:extLst>
              <a:ext uri="{FF2B5EF4-FFF2-40B4-BE49-F238E27FC236}">
                <a16:creationId xmlns:a16="http://schemas.microsoft.com/office/drawing/2014/main" id="{2B07DDD4-485E-46F7-B1FE-B1851CF99618}"/>
              </a:ext>
            </a:extLst>
          </p:cNvPr>
          <p:cNvSpPr txBox="1">
            <a:spLocks noChangeArrowheads="1"/>
          </p:cNvSpPr>
          <p:nvPr/>
        </p:nvSpPr>
        <p:spPr bwMode="auto">
          <a:xfrm>
            <a:off x="762000" y="4267200"/>
            <a:ext cx="7975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sz="3200">
                <a:latin typeface="Comic Sans MS" panose="030F0702030302020204" pitchFamily="66" charset="0"/>
              </a:rPr>
              <a:t>Whether it is in Second Normal Form?</a:t>
            </a: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6A18CE8A-C1E0-447D-938F-FA85A4FB64E8}"/>
              </a:ext>
            </a:extLst>
          </p:cNvPr>
          <p:cNvSpPr>
            <a:spLocks noGrp="1"/>
          </p:cNvSpPr>
          <p:nvPr>
            <p:ph type="title"/>
          </p:nvPr>
        </p:nvSpPr>
        <p:spPr>
          <a:xfrm>
            <a:off x="685800" y="304800"/>
            <a:ext cx="7772400" cy="1143000"/>
          </a:xfrm>
        </p:spPr>
        <p:txBody>
          <a:bodyPr/>
          <a:lstStyle/>
          <a:p>
            <a:r>
              <a:rPr lang="en-US" altLang="en-US" b="1">
                <a:solidFill>
                  <a:srgbClr val="CC0000"/>
                </a:solidFill>
                <a:latin typeface="Agency FB" panose="020B0503020202020204" pitchFamily="34" charset="0"/>
              </a:rPr>
              <a:t>Example</a:t>
            </a:r>
            <a:endParaRPr lang="en-US" altLang="en-US"/>
          </a:p>
        </p:txBody>
      </p:sp>
      <p:graphicFrame>
        <p:nvGraphicFramePr>
          <p:cNvPr id="7" name="Content Placeholder 6">
            <a:extLst>
              <a:ext uri="{FF2B5EF4-FFF2-40B4-BE49-F238E27FC236}">
                <a16:creationId xmlns:a16="http://schemas.microsoft.com/office/drawing/2014/main" id="{90ACEFFF-6629-424D-BF98-2E597645BF3B}"/>
              </a:ext>
            </a:extLst>
          </p:cNvPr>
          <p:cNvGraphicFramePr>
            <a:graphicFrameLocks noGrp="1"/>
          </p:cNvGraphicFramePr>
          <p:nvPr>
            <p:ph idx="1"/>
          </p:nvPr>
        </p:nvGraphicFramePr>
        <p:xfrm>
          <a:off x="2667000" y="1524000"/>
          <a:ext cx="4011613" cy="2251075"/>
        </p:xfrm>
        <a:graphic>
          <a:graphicData uri="http://schemas.openxmlformats.org/drawingml/2006/table">
            <a:tbl>
              <a:tblPr/>
              <a:tblGrid>
                <a:gridCol w="1995726">
                  <a:extLst>
                    <a:ext uri="{9D8B030D-6E8A-4147-A177-3AD203B41FA5}">
                      <a16:colId xmlns:a16="http://schemas.microsoft.com/office/drawing/2014/main" val="20000"/>
                    </a:ext>
                  </a:extLst>
                </a:gridCol>
                <a:gridCol w="2015887">
                  <a:extLst>
                    <a:ext uri="{9D8B030D-6E8A-4147-A177-3AD203B41FA5}">
                      <a16:colId xmlns:a16="http://schemas.microsoft.com/office/drawing/2014/main" val="20001"/>
                    </a:ext>
                  </a:extLst>
                </a:gridCol>
              </a:tblGrid>
              <a:tr h="375179">
                <a:tc>
                  <a:txBody>
                    <a:bodyPr/>
                    <a:lstStyle/>
                    <a:p>
                      <a:pPr algn="ctr" fontAlgn="b"/>
                      <a:r>
                        <a:rPr lang="en-US" sz="2400" b="0" i="0" u="none" strike="noStrike" dirty="0" err="1">
                          <a:solidFill>
                            <a:schemeClr val="bg1"/>
                          </a:solidFill>
                          <a:latin typeface="Arial"/>
                        </a:rPr>
                        <a:t>teacher_id</a:t>
                      </a:r>
                      <a:endParaRPr lang="en-US" sz="2400" b="0" i="0" u="none" strike="noStrike" dirty="0">
                        <a:solidFill>
                          <a:schemeClr val="bg1"/>
                        </a:solidFill>
                        <a:latin typeface="Arial"/>
                      </a:endParaRPr>
                    </a:p>
                  </a:txBody>
                  <a:tcPr marL="9526" marR="9526"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0" i="0" u="none" strike="noStrike" dirty="0">
                          <a:solidFill>
                            <a:schemeClr val="bg1"/>
                          </a:solidFill>
                          <a:latin typeface="Arial"/>
                        </a:rPr>
                        <a:t>subject</a:t>
                      </a:r>
                    </a:p>
                  </a:txBody>
                  <a:tcPr marL="9526" marR="9526"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375179">
                <a:tc>
                  <a:txBody>
                    <a:bodyPr/>
                    <a:lstStyle/>
                    <a:p>
                      <a:pPr algn="ctr" fontAlgn="b"/>
                      <a:r>
                        <a:rPr lang="en-US" sz="2400" b="0" i="0" u="none" strike="noStrike" dirty="0">
                          <a:solidFill>
                            <a:srgbClr val="0000CC"/>
                          </a:solidFill>
                          <a:latin typeface="Arial"/>
                        </a:rPr>
                        <a:t>111</a:t>
                      </a:r>
                    </a:p>
                  </a:txBody>
                  <a:tcPr marL="9526" marR="9526"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dirty="0" err="1">
                          <a:solidFill>
                            <a:srgbClr val="0000CC"/>
                          </a:solidFill>
                          <a:latin typeface="Arial"/>
                        </a:rPr>
                        <a:t>Maths</a:t>
                      </a:r>
                      <a:endParaRPr lang="en-US" sz="2400" b="0" i="0" u="none" strike="noStrike" dirty="0">
                        <a:solidFill>
                          <a:srgbClr val="0000CC"/>
                        </a:solidFill>
                        <a:latin typeface="Arial"/>
                      </a:endParaRPr>
                    </a:p>
                  </a:txBody>
                  <a:tcPr marL="9526" marR="9526"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75179">
                <a:tc>
                  <a:txBody>
                    <a:bodyPr/>
                    <a:lstStyle/>
                    <a:p>
                      <a:pPr algn="ctr" fontAlgn="b"/>
                      <a:r>
                        <a:rPr lang="en-US" sz="2400" b="0" i="0" u="none" strike="noStrike">
                          <a:solidFill>
                            <a:srgbClr val="0000CC"/>
                          </a:solidFill>
                          <a:latin typeface="Arial"/>
                        </a:rPr>
                        <a:t>111</a:t>
                      </a:r>
                    </a:p>
                  </a:txBody>
                  <a:tcPr marL="9526" marR="9526"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a:solidFill>
                            <a:srgbClr val="0000CC"/>
                          </a:solidFill>
                          <a:latin typeface="Arial"/>
                        </a:rPr>
                        <a:t>Physics</a:t>
                      </a:r>
                    </a:p>
                  </a:txBody>
                  <a:tcPr marL="9526" marR="9526"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75179">
                <a:tc>
                  <a:txBody>
                    <a:bodyPr/>
                    <a:lstStyle/>
                    <a:p>
                      <a:pPr algn="ctr" fontAlgn="b"/>
                      <a:r>
                        <a:rPr lang="en-US" sz="2400" b="0" i="0" u="none" strike="noStrike">
                          <a:solidFill>
                            <a:srgbClr val="0000CC"/>
                          </a:solidFill>
                          <a:latin typeface="Arial"/>
                        </a:rPr>
                        <a:t>222</a:t>
                      </a:r>
                    </a:p>
                  </a:txBody>
                  <a:tcPr marL="9526" marR="9526"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dirty="0">
                          <a:solidFill>
                            <a:srgbClr val="0000CC"/>
                          </a:solidFill>
                          <a:latin typeface="Arial"/>
                        </a:rPr>
                        <a:t>Biology</a:t>
                      </a:r>
                    </a:p>
                  </a:txBody>
                  <a:tcPr marL="9526" marR="9526"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75179">
                <a:tc>
                  <a:txBody>
                    <a:bodyPr/>
                    <a:lstStyle/>
                    <a:p>
                      <a:pPr algn="ctr" fontAlgn="b"/>
                      <a:r>
                        <a:rPr lang="en-US" sz="2400" b="0" i="0" u="none" strike="noStrike">
                          <a:solidFill>
                            <a:srgbClr val="0000CC"/>
                          </a:solidFill>
                          <a:latin typeface="Arial"/>
                        </a:rPr>
                        <a:t>333</a:t>
                      </a:r>
                    </a:p>
                  </a:txBody>
                  <a:tcPr marL="9526" marR="9526"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a:solidFill>
                            <a:srgbClr val="0000CC"/>
                          </a:solidFill>
                          <a:latin typeface="Arial"/>
                        </a:rPr>
                        <a:t>Physics</a:t>
                      </a:r>
                    </a:p>
                  </a:txBody>
                  <a:tcPr marL="9526" marR="9526"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375179">
                <a:tc>
                  <a:txBody>
                    <a:bodyPr/>
                    <a:lstStyle/>
                    <a:p>
                      <a:pPr algn="ctr" fontAlgn="b"/>
                      <a:r>
                        <a:rPr lang="en-US" sz="2400" b="0" i="0" u="none" strike="noStrike">
                          <a:solidFill>
                            <a:srgbClr val="0000CC"/>
                          </a:solidFill>
                          <a:latin typeface="Arial"/>
                        </a:rPr>
                        <a:t>333</a:t>
                      </a:r>
                    </a:p>
                  </a:txBody>
                  <a:tcPr marL="9526" marR="9526"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dirty="0">
                          <a:solidFill>
                            <a:srgbClr val="0000CC"/>
                          </a:solidFill>
                          <a:latin typeface="Arial"/>
                        </a:rPr>
                        <a:t>Chemistry</a:t>
                      </a:r>
                    </a:p>
                  </a:txBody>
                  <a:tcPr marL="9526" marR="9526" marT="95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graphicFrame>
        <p:nvGraphicFramePr>
          <p:cNvPr id="5" name="Content Placeholder 6">
            <a:extLst>
              <a:ext uri="{FF2B5EF4-FFF2-40B4-BE49-F238E27FC236}">
                <a16:creationId xmlns:a16="http://schemas.microsoft.com/office/drawing/2014/main" id="{3FC0C332-1694-4EB8-A9AB-EBAC2329487F}"/>
              </a:ext>
            </a:extLst>
          </p:cNvPr>
          <p:cNvGraphicFramePr>
            <a:graphicFrameLocks/>
          </p:cNvGraphicFramePr>
          <p:nvPr/>
        </p:nvGraphicFramePr>
        <p:xfrm>
          <a:off x="2549525" y="4441825"/>
          <a:ext cx="4232275" cy="1501775"/>
        </p:xfrm>
        <a:graphic>
          <a:graphicData uri="http://schemas.openxmlformats.org/drawingml/2006/table">
            <a:tbl>
              <a:tblPr/>
              <a:tblGrid>
                <a:gridCol w="1995216">
                  <a:extLst>
                    <a:ext uri="{9D8B030D-6E8A-4147-A177-3AD203B41FA5}">
                      <a16:colId xmlns:a16="http://schemas.microsoft.com/office/drawing/2014/main" val="20000"/>
                    </a:ext>
                  </a:extLst>
                </a:gridCol>
                <a:gridCol w="2237059">
                  <a:extLst>
                    <a:ext uri="{9D8B030D-6E8A-4147-A177-3AD203B41FA5}">
                      <a16:colId xmlns:a16="http://schemas.microsoft.com/office/drawing/2014/main" val="20001"/>
                    </a:ext>
                  </a:extLst>
                </a:gridCol>
              </a:tblGrid>
              <a:tr h="375444">
                <a:tc>
                  <a:txBody>
                    <a:bodyPr/>
                    <a:lstStyle/>
                    <a:p>
                      <a:pPr algn="ctr" fontAlgn="b"/>
                      <a:r>
                        <a:rPr lang="en-US" sz="2400" b="0" i="0" u="none" strike="noStrike" dirty="0" err="1">
                          <a:solidFill>
                            <a:schemeClr val="bg1"/>
                          </a:solidFill>
                          <a:latin typeface="Arial"/>
                        </a:rPr>
                        <a:t>teacher_id</a:t>
                      </a:r>
                      <a:endParaRPr lang="en-US" sz="2400" b="0" i="0" u="none" strike="noStrike" dirty="0">
                        <a:solidFill>
                          <a:schemeClr val="bg1"/>
                        </a:solidFill>
                        <a:latin typeface="Arial"/>
                      </a:endParaRPr>
                    </a:p>
                  </a:txBody>
                  <a:tcPr marL="9524" marR="9524"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0" i="0" u="none" strike="noStrike" dirty="0" err="1">
                          <a:solidFill>
                            <a:schemeClr val="bg1"/>
                          </a:solidFill>
                          <a:latin typeface="Arial"/>
                        </a:rPr>
                        <a:t>teacher_age</a:t>
                      </a:r>
                      <a:endParaRPr lang="en-US" sz="2400" b="0" i="0" u="none" strike="noStrike" dirty="0">
                        <a:solidFill>
                          <a:schemeClr val="bg1"/>
                        </a:solidFill>
                        <a:latin typeface="Arial"/>
                      </a:endParaRPr>
                    </a:p>
                  </a:txBody>
                  <a:tcPr marL="9524" marR="9524"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375444">
                <a:tc>
                  <a:txBody>
                    <a:bodyPr/>
                    <a:lstStyle/>
                    <a:p>
                      <a:pPr algn="ctr" fontAlgn="b"/>
                      <a:r>
                        <a:rPr lang="en-US" sz="2400" b="0" i="0" u="none" strike="noStrike" dirty="0">
                          <a:solidFill>
                            <a:srgbClr val="0000CC"/>
                          </a:solidFill>
                          <a:latin typeface="Arial"/>
                        </a:rPr>
                        <a:t>111</a:t>
                      </a:r>
                    </a:p>
                  </a:txBody>
                  <a:tcPr marL="9524" marR="9524"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dirty="0">
                          <a:solidFill>
                            <a:srgbClr val="0000CC"/>
                          </a:solidFill>
                          <a:latin typeface="Arial"/>
                        </a:rPr>
                        <a:t>38</a:t>
                      </a:r>
                    </a:p>
                  </a:txBody>
                  <a:tcPr marL="9524" marR="9524"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75444">
                <a:tc>
                  <a:txBody>
                    <a:bodyPr/>
                    <a:lstStyle/>
                    <a:p>
                      <a:pPr algn="ctr" fontAlgn="b"/>
                      <a:r>
                        <a:rPr lang="en-US" sz="2400" b="0" i="0" u="none" strike="noStrike" dirty="0">
                          <a:solidFill>
                            <a:srgbClr val="0000CC"/>
                          </a:solidFill>
                          <a:latin typeface="Arial"/>
                        </a:rPr>
                        <a:t>222</a:t>
                      </a:r>
                    </a:p>
                  </a:txBody>
                  <a:tcPr marL="9524" marR="9524"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dirty="0">
                          <a:solidFill>
                            <a:srgbClr val="0000CC"/>
                          </a:solidFill>
                          <a:latin typeface="Arial"/>
                        </a:rPr>
                        <a:t>38</a:t>
                      </a:r>
                    </a:p>
                  </a:txBody>
                  <a:tcPr marL="9524" marR="9524"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75444">
                <a:tc>
                  <a:txBody>
                    <a:bodyPr/>
                    <a:lstStyle/>
                    <a:p>
                      <a:pPr algn="ctr" fontAlgn="b"/>
                      <a:r>
                        <a:rPr lang="en-US" sz="2400" b="0" i="0" u="none" strike="noStrike" dirty="0">
                          <a:solidFill>
                            <a:srgbClr val="0000CC"/>
                          </a:solidFill>
                          <a:latin typeface="Arial"/>
                        </a:rPr>
                        <a:t>333</a:t>
                      </a:r>
                    </a:p>
                  </a:txBody>
                  <a:tcPr marL="9524" marR="9524"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dirty="0">
                          <a:solidFill>
                            <a:srgbClr val="0000CC"/>
                          </a:solidFill>
                          <a:latin typeface="Arial"/>
                        </a:rPr>
                        <a:t>40</a:t>
                      </a:r>
                    </a:p>
                  </a:txBody>
                  <a:tcPr marL="9524" marR="9524"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DF45F9E9-FA1A-4D59-A8DC-290AB8C68ADB}"/>
              </a:ext>
            </a:extLst>
          </p:cNvPr>
          <p:cNvSpPr>
            <a:spLocks noGrp="1"/>
          </p:cNvSpPr>
          <p:nvPr>
            <p:ph type="title"/>
          </p:nvPr>
        </p:nvSpPr>
        <p:spPr/>
        <p:txBody>
          <a:bodyPr/>
          <a:lstStyle/>
          <a:p>
            <a:r>
              <a:rPr lang="en-US" altLang="en-US" b="1">
                <a:solidFill>
                  <a:srgbClr val="CC0000"/>
                </a:solidFill>
                <a:latin typeface="Agency FB" panose="020B0503020202020204" pitchFamily="34" charset="0"/>
              </a:rPr>
              <a:t>Example</a:t>
            </a:r>
            <a:endParaRPr lang="en-US" altLang="en-US"/>
          </a:p>
        </p:txBody>
      </p:sp>
      <p:graphicFrame>
        <p:nvGraphicFramePr>
          <p:cNvPr id="4" name="Content Placeholder 3">
            <a:extLst>
              <a:ext uri="{FF2B5EF4-FFF2-40B4-BE49-F238E27FC236}">
                <a16:creationId xmlns:a16="http://schemas.microsoft.com/office/drawing/2014/main" id="{1E3EC40D-B592-4A97-9B7F-CFF3CE815153}"/>
              </a:ext>
            </a:extLst>
          </p:cNvPr>
          <p:cNvGraphicFramePr>
            <a:graphicFrameLocks noGrp="1"/>
          </p:cNvGraphicFramePr>
          <p:nvPr>
            <p:ph idx="1"/>
          </p:nvPr>
        </p:nvGraphicFramePr>
        <p:xfrm>
          <a:off x="304800" y="1981200"/>
          <a:ext cx="8534400" cy="2514600"/>
        </p:xfrm>
        <a:graphic>
          <a:graphicData uri="http://schemas.openxmlformats.org/drawingml/2006/table">
            <a:tbl>
              <a:tblPr/>
              <a:tblGrid>
                <a:gridCol w="1112206">
                  <a:extLst>
                    <a:ext uri="{9D8B030D-6E8A-4147-A177-3AD203B41FA5}">
                      <a16:colId xmlns:a16="http://schemas.microsoft.com/office/drawing/2014/main" val="20000"/>
                    </a:ext>
                  </a:extLst>
                </a:gridCol>
                <a:gridCol w="1402394">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953247">
                  <a:extLst>
                    <a:ext uri="{9D8B030D-6E8A-4147-A177-3AD203B41FA5}">
                      <a16:colId xmlns:a16="http://schemas.microsoft.com/office/drawing/2014/main" val="20003"/>
                    </a:ext>
                  </a:extLst>
                </a:gridCol>
                <a:gridCol w="1138419">
                  <a:extLst>
                    <a:ext uri="{9D8B030D-6E8A-4147-A177-3AD203B41FA5}">
                      <a16:colId xmlns:a16="http://schemas.microsoft.com/office/drawing/2014/main" val="20004"/>
                    </a:ext>
                  </a:extLst>
                </a:gridCol>
                <a:gridCol w="1632733">
                  <a:extLst>
                    <a:ext uri="{9D8B030D-6E8A-4147-A177-3AD203B41FA5}">
                      <a16:colId xmlns:a16="http://schemas.microsoft.com/office/drawing/2014/main" val="20005"/>
                    </a:ext>
                  </a:extLst>
                </a:gridCol>
              </a:tblGrid>
              <a:tr h="419100">
                <a:tc>
                  <a:txBody>
                    <a:bodyPr/>
                    <a:lstStyle/>
                    <a:p>
                      <a:pPr algn="ctr" fontAlgn="b"/>
                      <a:r>
                        <a:rPr lang="en-US" sz="2000" b="0" i="0" u="none" strike="noStrike" dirty="0" err="1">
                          <a:solidFill>
                            <a:schemeClr val="bg1"/>
                          </a:solidFill>
                          <a:latin typeface="Arial"/>
                        </a:rPr>
                        <a:t>emp_id</a:t>
                      </a:r>
                      <a:endParaRPr lang="en-US" sz="2000" b="0" i="0" u="none" strike="noStrike" dirty="0">
                        <a:solidFill>
                          <a:schemeClr val="bg1"/>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Arial"/>
                        </a:rPr>
                        <a:t>emp_name</a:t>
                      </a:r>
                      <a:endParaRPr lang="en-US" sz="2000" b="0" i="0" u="none" strike="noStrike" dirty="0">
                        <a:solidFill>
                          <a:schemeClr val="bg1"/>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Arial"/>
                        </a:rPr>
                        <a:t>emp_zip</a:t>
                      </a:r>
                      <a:endParaRPr lang="en-US" sz="2000" b="0" i="0" u="none" strike="noStrike" dirty="0">
                        <a:solidFill>
                          <a:schemeClr val="bg1"/>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Arial"/>
                        </a:rPr>
                        <a:t>emp_state</a:t>
                      </a:r>
                      <a:endParaRPr lang="en-US" sz="2000" b="0" i="0" u="none" strike="noStrike" dirty="0">
                        <a:solidFill>
                          <a:schemeClr val="bg1"/>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Arial"/>
                        </a:rPr>
                        <a:t>emp_city</a:t>
                      </a:r>
                      <a:endParaRPr lang="en-US" sz="2000" b="0" i="0" u="none" strike="noStrike" dirty="0">
                        <a:solidFill>
                          <a:schemeClr val="bg1"/>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Arial"/>
                        </a:rPr>
                        <a:t>emp_district</a:t>
                      </a:r>
                      <a:endParaRPr lang="en-US" sz="2000" b="0" i="0" u="none" strike="noStrike" dirty="0">
                        <a:solidFill>
                          <a:schemeClr val="bg1"/>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419100">
                <a:tc>
                  <a:txBody>
                    <a:bodyPr/>
                    <a:lstStyle/>
                    <a:p>
                      <a:pPr algn="ctr" fontAlgn="b"/>
                      <a:r>
                        <a:rPr lang="en-US" sz="2000" b="0" i="0" u="none" strike="noStrike" dirty="0">
                          <a:solidFill>
                            <a:srgbClr val="0000CC"/>
                          </a:solidFill>
                          <a:latin typeface="Arial"/>
                        </a:rPr>
                        <a:t>1001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a:solidFill>
                            <a:srgbClr val="0000CC"/>
                          </a:solidFill>
                          <a:latin typeface="Arial"/>
                        </a:rPr>
                        <a:t>John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a:solidFill>
                            <a:srgbClr val="0000CC"/>
                          </a:solidFill>
                          <a:latin typeface="Arial"/>
                        </a:rPr>
                        <a:t>282005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a:solidFill>
                            <a:srgbClr val="0000CC"/>
                          </a:solidFill>
                          <a:latin typeface="Arial"/>
                        </a:rPr>
                        <a: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a:solidFill>
                            <a:srgbClr val="0000CC"/>
                          </a:solidFill>
                          <a:latin typeface="Arial"/>
                        </a:rPr>
                        <a:t>Agra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err="1">
                          <a:solidFill>
                            <a:srgbClr val="0000CC"/>
                          </a:solidFill>
                          <a:latin typeface="Arial"/>
                        </a:rPr>
                        <a:t>Dayal</a:t>
                      </a:r>
                      <a:r>
                        <a:rPr lang="en-US" sz="2000" b="0" i="0" u="none" strike="noStrike" dirty="0">
                          <a:solidFill>
                            <a:srgbClr val="0000CC"/>
                          </a:solidFill>
                          <a:latin typeface="Arial"/>
                        </a:rPr>
                        <a:t> </a:t>
                      </a:r>
                      <a:r>
                        <a:rPr lang="en-US" sz="2000" b="0" i="0" u="none" strike="noStrike" dirty="0" err="1">
                          <a:solidFill>
                            <a:srgbClr val="0000CC"/>
                          </a:solidFill>
                          <a:latin typeface="Arial"/>
                        </a:rPr>
                        <a:t>Bagh</a:t>
                      </a:r>
                      <a:endParaRPr lang="en-US" sz="2000" b="0" i="0" u="none" strike="noStrike" dirty="0">
                        <a:solidFill>
                          <a:srgbClr val="0000CC"/>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19100">
                <a:tc>
                  <a:txBody>
                    <a:bodyPr/>
                    <a:lstStyle/>
                    <a:p>
                      <a:pPr algn="ctr" fontAlgn="b"/>
                      <a:r>
                        <a:rPr lang="en-US" sz="2000" b="0" i="0" u="none" strike="noStrike">
                          <a:solidFill>
                            <a:srgbClr val="0000CC"/>
                          </a:solidFill>
                          <a:latin typeface="Arial"/>
                        </a:rPr>
                        <a:t>1002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Ajeet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222008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TN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Chennai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a:solidFill>
                            <a:srgbClr val="0000CC"/>
                          </a:solidFill>
                          <a:latin typeface="Arial"/>
                        </a:rPr>
                        <a:t>M-City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419100">
                <a:tc>
                  <a:txBody>
                    <a:bodyPr/>
                    <a:lstStyle/>
                    <a:p>
                      <a:pPr algn="ctr" fontAlgn="b"/>
                      <a:r>
                        <a:rPr lang="en-US" sz="2000" b="0" i="0" u="none" strike="noStrike">
                          <a:solidFill>
                            <a:srgbClr val="0000CC"/>
                          </a:solidFill>
                          <a:latin typeface="Arial"/>
                        </a:rPr>
                        <a:t>1006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Lora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282007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TN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Chennai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err="1">
                          <a:solidFill>
                            <a:srgbClr val="0000CC"/>
                          </a:solidFill>
                          <a:latin typeface="Arial"/>
                        </a:rPr>
                        <a:t>Urrapakkam</a:t>
                      </a:r>
                      <a:endParaRPr lang="en-US" sz="2000" b="0" i="0" u="none" strike="noStrike" dirty="0">
                        <a:solidFill>
                          <a:srgbClr val="0000CC"/>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19100">
                <a:tc>
                  <a:txBody>
                    <a:bodyPr/>
                    <a:lstStyle/>
                    <a:p>
                      <a:pPr algn="ctr" fontAlgn="b"/>
                      <a:r>
                        <a:rPr lang="en-US" sz="2000" b="0" i="0" u="none" strike="noStrike">
                          <a:solidFill>
                            <a:srgbClr val="0000CC"/>
                          </a:solidFill>
                          <a:latin typeface="Arial"/>
                        </a:rPr>
                        <a:t>1101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Lilly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292008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UK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Pauri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err="1">
                          <a:solidFill>
                            <a:srgbClr val="0000CC"/>
                          </a:solidFill>
                          <a:latin typeface="Arial"/>
                        </a:rPr>
                        <a:t>Bhagwan</a:t>
                      </a:r>
                      <a:endParaRPr lang="en-US" sz="2000" b="0" i="0" u="none" strike="noStrike" dirty="0">
                        <a:solidFill>
                          <a:srgbClr val="0000CC"/>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419100">
                <a:tc>
                  <a:txBody>
                    <a:bodyPr/>
                    <a:lstStyle/>
                    <a:p>
                      <a:pPr algn="ctr" fontAlgn="b"/>
                      <a:r>
                        <a:rPr lang="en-US" sz="2000" b="0" i="0" u="none" strike="noStrike">
                          <a:solidFill>
                            <a:srgbClr val="0000CC"/>
                          </a:solidFill>
                          <a:latin typeface="Arial"/>
                        </a:rPr>
                        <a:t>1201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Steve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222999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MP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Gwalior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err="1">
                          <a:solidFill>
                            <a:srgbClr val="0000CC"/>
                          </a:solidFill>
                          <a:latin typeface="Arial"/>
                        </a:rPr>
                        <a:t>Ratan</a:t>
                      </a:r>
                      <a:endParaRPr lang="en-US" sz="2000" b="0" i="0" u="none" strike="noStrike" dirty="0">
                        <a:solidFill>
                          <a:srgbClr val="0000CC"/>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
        <p:nvSpPr>
          <p:cNvPr id="41014" name="TextBox 4">
            <a:extLst>
              <a:ext uri="{FF2B5EF4-FFF2-40B4-BE49-F238E27FC236}">
                <a16:creationId xmlns:a16="http://schemas.microsoft.com/office/drawing/2014/main" id="{28431529-4FDB-4724-AFF4-E5D2F140AE6B}"/>
              </a:ext>
            </a:extLst>
          </p:cNvPr>
          <p:cNvSpPr txBox="1">
            <a:spLocks noChangeArrowheads="1"/>
          </p:cNvSpPr>
          <p:nvPr/>
        </p:nvSpPr>
        <p:spPr bwMode="auto">
          <a:xfrm>
            <a:off x="762000" y="4978400"/>
            <a:ext cx="765333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sz="3200">
                <a:latin typeface="Comic Sans MS" panose="030F0702030302020204" pitchFamily="66" charset="0"/>
              </a:rPr>
              <a:t>Whether it is in Third Normal Form?</a:t>
            </a: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07DC616F-830C-4BD0-A8E5-852C26DBC29F}"/>
              </a:ext>
            </a:extLst>
          </p:cNvPr>
          <p:cNvSpPr>
            <a:spLocks noGrp="1"/>
          </p:cNvSpPr>
          <p:nvPr>
            <p:ph type="title"/>
          </p:nvPr>
        </p:nvSpPr>
        <p:spPr>
          <a:xfrm>
            <a:off x="685800" y="304800"/>
            <a:ext cx="7772400" cy="1143000"/>
          </a:xfrm>
        </p:spPr>
        <p:txBody>
          <a:bodyPr/>
          <a:lstStyle/>
          <a:p>
            <a:pPr eaLnBrk="1" hangingPunct="1"/>
            <a:r>
              <a:rPr lang="en-US" altLang="en-US" b="1">
                <a:solidFill>
                  <a:srgbClr val="C00000"/>
                </a:solidFill>
                <a:latin typeface="Agency FB" panose="020B0503020202020204" pitchFamily="34" charset="0"/>
                <a:cs typeface="Times New Roman" panose="02020603050405020304" pitchFamily="18" charset="0"/>
              </a:rPr>
              <a:t>Issues due to data redundancy</a:t>
            </a:r>
            <a:endParaRPr lang="en-US" altLang="en-US" b="1">
              <a:solidFill>
                <a:srgbClr val="C00000"/>
              </a:solidFill>
              <a:latin typeface="Agency FB" panose="020B0503020202020204" pitchFamily="34" charset="0"/>
            </a:endParaRPr>
          </a:p>
        </p:txBody>
      </p:sp>
      <p:sp>
        <p:nvSpPr>
          <p:cNvPr id="5123" name="Content Placeholder 2">
            <a:extLst>
              <a:ext uri="{FF2B5EF4-FFF2-40B4-BE49-F238E27FC236}">
                <a16:creationId xmlns:a16="http://schemas.microsoft.com/office/drawing/2014/main" id="{0F92D12D-6DA1-45ED-8479-A535F948A4BD}"/>
              </a:ext>
            </a:extLst>
          </p:cNvPr>
          <p:cNvSpPr>
            <a:spLocks noGrp="1"/>
          </p:cNvSpPr>
          <p:nvPr>
            <p:ph idx="1"/>
          </p:nvPr>
        </p:nvSpPr>
        <p:spPr>
          <a:xfrm>
            <a:off x="762000" y="1600200"/>
            <a:ext cx="7772400" cy="4114800"/>
          </a:xfrm>
        </p:spPr>
        <p:txBody>
          <a:bodyPr/>
          <a:lstStyle/>
          <a:p>
            <a:pPr marL="933450" lvl="1" indent="-533400" eaLnBrk="1" hangingPunct="1">
              <a:buFontTx/>
              <a:buNone/>
            </a:pPr>
            <a:r>
              <a:rPr lang="en-US" altLang="en-US" sz="3600">
                <a:solidFill>
                  <a:srgbClr val="0000CC"/>
                </a:solidFill>
                <a:latin typeface="Comic Sans MS" panose="030F0702030302020204" pitchFamily="66" charset="0"/>
                <a:cs typeface="Times New Roman" panose="02020603050405020304" pitchFamily="18" charset="0"/>
              </a:rPr>
              <a:t>Insertion Anomaly</a:t>
            </a:r>
          </a:p>
          <a:p>
            <a:pPr marL="933450" lvl="1" indent="-533400" eaLnBrk="1" hangingPunct="1">
              <a:buFontTx/>
              <a:buNone/>
            </a:pPr>
            <a:r>
              <a:rPr lang="en-US" altLang="en-US" sz="3600">
                <a:solidFill>
                  <a:srgbClr val="0000CC"/>
                </a:solidFill>
                <a:latin typeface="Comic Sans MS" panose="030F0702030302020204" pitchFamily="66" charset="0"/>
                <a:cs typeface="Times New Roman" panose="02020603050405020304" pitchFamily="18" charset="0"/>
              </a:rPr>
              <a:t>Deletion Anomaly</a:t>
            </a:r>
          </a:p>
          <a:p>
            <a:pPr marL="933450" lvl="1" indent="-533400" eaLnBrk="1" hangingPunct="1">
              <a:buFontTx/>
              <a:buNone/>
            </a:pPr>
            <a:r>
              <a:rPr lang="en-US" altLang="en-US" sz="3600">
                <a:solidFill>
                  <a:srgbClr val="0000CC"/>
                </a:solidFill>
                <a:latin typeface="Comic Sans MS" panose="030F0702030302020204" pitchFamily="66" charset="0"/>
                <a:cs typeface="Times New Roman" panose="02020603050405020304" pitchFamily="18" charset="0"/>
              </a:rPr>
              <a:t>Update Anomaly</a:t>
            </a:r>
          </a:p>
          <a:p>
            <a:pPr eaLnBrk="1" hangingPunct="1"/>
            <a:endParaRPr lang="en-US" altLang="en-US" sz="360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3">
                                            <p:txEl>
                                              <p:pRg st="1" end="1"/>
                                            </p:txEl>
                                          </p:spTgt>
                                        </p:tgtEl>
                                        <p:attrNameLst>
                                          <p:attrName>style.visibility</p:attrName>
                                        </p:attrNameLst>
                                      </p:cBhvr>
                                      <p:to>
                                        <p:strVal val="visible"/>
                                      </p:to>
                                    </p:set>
                                    <p:anim calcmode="lin" valueType="num">
                                      <p:cBhvr additive="base">
                                        <p:cTn id="13" dur="500" fill="hold"/>
                                        <p:tgtEl>
                                          <p:spTgt spid="51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3">
                                            <p:txEl>
                                              <p:pRg st="2" end="2"/>
                                            </p:txEl>
                                          </p:spTgt>
                                        </p:tgtEl>
                                        <p:attrNameLst>
                                          <p:attrName>style.visibility</p:attrName>
                                        </p:attrNameLst>
                                      </p:cBhvr>
                                      <p:to>
                                        <p:strVal val="visible"/>
                                      </p:to>
                                    </p:set>
                                    <p:anim calcmode="lin" valueType="num">
                                      <p:cBhvr additive="base">
                                        <p:cTn id="19" dur="500" fill="hold"/>
                                        <p:tgtEl>
                                          <p:spTgt spid="51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210CC1AA-417C-46F7-9C08-9122C3DCC29D}"/>
              </a:ext>
            </a:extLst>
          </p:cNvPr>
          <p:cNvSpPr>
            <a:spLocks noGrp="1"/>
          </p:cNvSpPr>
          <p:nvPr>
            <p:ph type="title"/>
          </p:nvPr>
        </p:nvSpPr>
        <p:spPr>
          <a:xfrm>
            <a:off x="685800" y="0"/>
            <a:ext cx="7772400" cy="1143000"/>
          </a:xfrm>
        </p:spPr>
        <p:txBody>
          <a:bodyPr/>
          <a:lstStyle/>
          <a:p>
            <a:r>
              <a:rPr lang="en-US" altLang="en-US" b="1">
                <a:solidFill>
                  <a:srgbClr val="CC0000"/>
                </a:solidFill>
                <a:latin typeface="Agency FB" panose="020B0503020202020204" pitchFamily="34" charset="0"/>
              </a:rPr>
              <a:t>Example</a:t>
            </a:r>
            <a:endParaRPr lang="en-US" altLang="en-US"/>
          </a:p>
        </p:txBody>
      </p:sp>
      <p:graphicFrame>
        <p:nvGraphicFramePr>
          <p:cNvPr id="4" name="Content Placeholder 3">
            <a:extLst>
              <a:ext uri="{FF2B5EF4-FFF2-40B4-BE49-F238E27FC236}">
                <a16:creationId xmlns:a16="http://schemas.microsoft.com/office/drawing/2014/main" id="{0A47BF22-9023-4CAA-86E7-00E3BFACDA49}"/>
              </a:ext>
            </a:extLst>
          </p:cNvPr>
          <p:cNvGraphicFramePr>
            <a:graphicFrameLocks noGrp="1"/>
          </p:cNvGraphicFramePr>
          <p:nvPr>
            <p:ph idx="1"/>
          </p:nvPr>
        </p:nvGraphicFramePr>
        <p:xfrm>
          <a:off x="2667000" y="1143000"/>
          <a:ext cx="3810000" cy="2514600"/>
        </p:xfrm>
        <a:graphic>
          <a:graphicData uri="http://schemas.openxmlformats.org/drawingml/2006/table">
            <a:tbl>
              <a:tblPr/>
              <a:tblGrid>
                <a:gridCol w="1112206">
                  <a:extLst>
                    <a:ext uri="{9D8B030D-6E8A-4147-A177-3AD203B41FA5}">
                      <a16:colId xmlns:a16="http://schemas.microsoft.com/office/drawing/2014/main" val="20000"/>
                    </a:ext>
                  </a:extLst>
                </a:gridCol>
                <a:gridCol w="1402394">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tblGrid>
              <a:tr h="419100">
                <a:tc>
                  <a:txBody>
                    <a:bodyPr/>
                    <a:lstStyle/>
                    <a:p>
                      <a:pPr algn="ctr" fontAlgn="b"/>
                      <a:r>
                        <a:rPr lang="en-US" sz="2000" b="0" i="0" u="none" strike="noStrike" dirty="0" err="1">
                          <a:solidFill>
                            <a:schemeClr val="bg1"/>
                          </a:solidFill>
                          <a:latin typeface="Arial"/>
                        </a:rPr>
                        <a:t>emp_id</a:t>
                      </a:r>
                      <a:endParaRPr lang="en-US" sz="2000" b="0" i="0" u="none" strike="noStrike" dirty="0">
                        <a:solidFill>
                          <a:schemeClr val="bg1"/>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Arial"/>
                        </a:rPr>
                        <a:t>emp_name</a:t>
                      </a:r>
                      <a:endParaRPr lang="en-US" sz="2000" b="0" i="0" u="none" strike="noStrike" dirty="0">
                        <a:solidFill>
                          <a:schemeClr val="bg1"/>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Arial"/>
                        </a:rPr>
                        <a:t>emp_zip</a:t>
                      </a:r>
                      <a:endParaRPr lang="en-US" sz="2000" b="0" i="0" u="none" strike="noStrike" dirty="0">
                        <a:solidFill>
                          <a:schemeClr val="bg1"/>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419100">
                <a:tc>
                  <a:txBody>
                    <a:bodyPr/>
                    <a:lstStyle/>
                    <a:p>
                      <a:pPr algn="ctr" fontAlgn="b"/>
                      <a:r>
                        <a:rPr lang="en-US" sz="2000" b="0" i="0" u="none" strike="noStrike" dirty="0">
                          <a:solidFill>
                            <a:srgbClr val="0000CC"/>
                          </a:solidFill>
                          <a:latin typeface="Arial"/>
                        </a:rPr>
                        <a:t>1001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a:solidFill>
                            <a:srgbClr val="0000CC"/>
                          </a:solidFill>
                          <a:latin typeface="Arial"/>
                        </a:rPr>
                        <a:t>John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a:solidFill>
                            <a:srgbClr val="0000CC"/>
                          </a:solidFill>
                          <a:latin typeface="Arial"/>
                        </a:rPr>
                        <a:t>282005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19100">
                <a:tc>
                  <a:txBody>
                    <a:bodyPr/>
                    <a:lstStyle/>
                    <a:p>
                      <a:pPr algn="ctr" fontAlgn="b"/>
                      <a:r>
                        <a:rPr lang="en-US" sz="2000" b="0" i="0" u="none" strike="noStrike">
                          <a:solidFill>
                            <a:srgbClr val="0000CC"/>
                          </a:solidFill>
                          <a:latin typeface="Arial"/>
                        </a:rPr>
                        <a:t>1002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Ajeet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222008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419100">
                <a:tc>
                  <a:txBody>
                    <a:bodyPr/>
                    <a:lstStyle/>
                    <a:p>
                      <a:pPr algn="ctr" fontAlgn="b"/>
                      <a:r>
                        <a:rPr lang="en-US" sz="2000" b="0" i="0" u="none" strike="noStrike">
                          <a:solidFill>
                            <a:srgbClr val="0000CC"/>
                          </a:solidFill>
                          <a:latin typeface="Arial"/>
                        </a:rPr>
                        <a:t>1006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Lora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a:solidFill>
                            <a:srgbClr val="0000CC"/>
                          </a:solidFill>
                          <a:latin typeface="Arial"/>
                        </a:rPr>
                        <a:t>282007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19100">
                <a:tc>
                  <a:txBody>
                    <a:bodyPr/>
                    <a:lstStyle/>
                    <a:p>
                      <a:pPr algn="ctr" fontAlgn="b"/>
                      <a:r>
                        <a:rPr lang="en-US" sz="2000" b="0" i="0" u="none" strike="noStrike">
                          <a:solidFill>
                            <a:srgbClr val="0000CC"/>
                          </a:solidFill>
                          <a:latin typeface="Arial"/>
                        </a:rPr>
                        <a:t>1101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Lilly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292008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419100">
                <a:tc>
                  <a:txBody>
                    <a:bodyPr/>
                    <a:lstStyle/>
                    <a:p>
                      <a:pPr algn="ctr" fontAlgn="b"/>
                      <a:r>
                        <a:rPr lang="en-US" sz="2000" b="0" i="0" u="none" strike="noStrike">
                          <a:solidFill>
                            <a:srgbClr val="0000CC"/>
                          </a:solidFill>
                          <a:latin typeface="Arial"/>
                        </a:rPr>
                        <a:t>1201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Steve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a:solidFill>
                            <a:srgbClr val="0000CC"/>
                          </a:solidFill>
                          <a:latin typeface="Arial"/>
                        </a:rPr>
                        <a:t>222999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graphicFrame>
        <p:nvGraphicFramePr>
          <p:cNvPr id="6" name="Content Placeholder 3">
            <a:extLst>
              <a:ext uri="{FF2B5EF4-FFF2-40B4-BE49-F238E27FC236}">
                <a16:creationId xmlns:a16="http://schemas.microsoft.com/office/drawing/2014/main" id="{F0C2B895-AB13-4853-89F8-B7916A4A6687}"/>
              </a:ext>
            </a:extLst>
          </p:cNvPr>
          <p:cNvGraphicFramePr>
            <a:graphicFrameLocks/>
          </p:cNvGraphicFramePr>
          <p:nvPr/>
        </p:nvGraphicFramePr>
        <p:xfrm>
          <a:off x="1676400" y="4038600"/>
          <a:ext cx="6019800" cy="2514600"/>
        </p:xfrm>
        <a:graphic>
          <a:graphicData uri="http://schemas.openxmlformats.org/drawingml/2006/table">
            <a:tbl>
              <a:tblPr/>
              <a:tblGrid>
                <a:gridCol w="1295400">
                  <a:extLst>
                    <a:ext uri="{9D8B030D-6E8A-4147-A177-3AD203B41FA5}">
                      <a16:colId xmlns:a16="http://schemas.microsoft.com/office/drawing/2014/main" val="20000"/>
                    </a:ext>
                  </a:extLst>
                </a:gridCol>
                <a:gridCol w="1953247">
                  <a:extLst>
                    <a:ext uri="{9D8B030D-6E8A-4147-A177-3AD203B41FA5}">
                      <a16:colId xmlns:a16="http://schemas.microsoft.com/office/drawing/2014/main" val="20001"/>
                    </a:ext>
                  </a:extLst>
                </a:gridCol>
                <a:gridCol w="1138419">
                  <a:extLst>
                    <a:ext uri="{9D8B030D-6E8A-4147-A177-3AD203B41FA5}">
                      <a16:colId xmlns:a16="http://schemas.microsoft.com/office/drawing/2014/main" val="20002"/>
                    </a:ext>
                  </a:extLst>
                </a:gridCol>
                <a:gridCol w="1632733">
                  <a:extLst>
                    <a:ext uri="{9D8B030D-6E8A-4147-A177-3AD203B41FA5}">
                      <a16:colId xmlns:a16="http://schemas.microsoft.com/office/drawing/2014/main" val="20003"/>
                    </a:ext>
                  </a:extLst>
                </a:gridCol>
              </a:tblGrid>
              <a:tr h="419100">
                <a:tc>
                  <a:txBody>
                    <a:bodyPr/>
                    <a:lstStyle/>
                    <a:p>
                      <a:pPr algn="ctr" fontAlgn="b"/>
                      <a:r>
                        <a:rPr lang="en-US" sz="2000" b="0" i="0" u="none" strike="noStrike" dirty="0" err="1">
                          <a:solidFill>
                            <a:schemeClr val="bg1"/>
                          </a:solidFill>
                          <a:latin typeface="Arial"/>
                        </a:rPr>
                        <a:t>emp_zip</a:t>
                      </a:r>
                      <a:endParaRPr lang="en-US" sz="2000" b="0" i="0" u="none" strike="noStrike" dirty="0">
                        <a:solidFill>
                          <a:schemeClr val="bg1"/>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Arial"/>
                        </a:rPr>
                        <a:t>emp_state</a:t>
                      </a:r>
                      <a:endParaRPr lang="en-US" sz="2000" b="0" i="0" u="none" strike="noStrike" dirty="0">
                        <a:solidFill>
                          <a:schemeClr val="bg1"/>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Arial"/>
                        </a:rPr>
                        <a:t>emp_city</a:t>
                      </a:r>
                      <a:endParaRPr lang="en-US" sz="2000" b="0" i="0" u="none" strike="noStrike" dirty="0">
                        <a:solidFill>
                          <a:schemeClr val="bg1"/>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000" b="0" i="0" u="none" strike="noStrike" dirty="0" err="1">
                          <a:solidFill>
                            <a:schemeClr val="bg1"/>
                          </a:solidFill>
                          <a:latin typeface="Arial"/>
                        </a:rPr>
                        <a:t>emp_district</a:t>
                      </a:r>
                      <a:endParaRPr lang="en-US" sz="2000" b="0" i="0" u="none" strike="noStrike" dirty="0">
                        <a:solidFill>
                          <a:schemeClr val="bg1"/>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419100">
                <a:tc>
                  <a:txBody>
                    <a:bodyPr/>
                    <a:lstStyle/>
                    <a:p>
                      <a:pPr algn="ctr" fontAlgn="b"/>
                      <a:r>
                        <a:rPr lang="en-US" sz="2000" b="0" i="0" u="none" strike="noStrike" dirty="0">
                          <a:solidFill>
                            <a:srgbClr val="0000CC"/>
                          </a:solidFill>
                          <a:latin typeface="Arial"/>
                        </a:rPr>
                        <a:t>282005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a:solidFill>
                            <a:srgbClr val="0000CC"/>
                          </a:solidFill>
                          <a:latin typeface="Arial"/>
                        </a:rPr>
                        <a:t>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a:solidFill>
                            <a:srgbClr val="0000CC"/>
                          </a:solidFill>
                          <a:latin typeface="Arial"/>
                        </a:rPr>
                        <a:t>Agra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err="1">
                          <a:solidFill>
                            <a:srgbClr val="0000CC"/>
                          </a:solidFill>
                          <a:latin typeface="Arial"/>
                        </a:rPr>
                        <a:t>Dayal</a:t>
                      </a:r>
                      <a:r>
                        <a:rPr lang="en-US" sz="2000" b="0" i="0" u="none" strike="noStrike" dirty="0">
                          <a:solidFill>
                            <a:srgbClr val="0000CC"/>
                          </a:solidFill>
                          <a:latin typeface="Arial"/>
                        </a:rPr>
                        <a:t> </a:t>
                      </a:r>
                      <a:r>
                        <a:rPr lang="en-US" sz="2000" b="0" i="0" u="none" strike="noStrike" dirty="0" err="1">
                          <a:solidFill>
                            <a:srgbClr val="0000CC"/>
                          </a:solidFill>
                          <a:latin typeface="Arial"/>
                        </a:rPr>
                        <a:t>Bagh</a:t>
                      </a:r>
                      <a:endParaRPr lang="en-US" sz="2000" b="0" i="0" u="none" strike="noStrike" dirty="0">
                        <a:solidFill>
                          <a:srgbClr val="0000CC"/>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19100">
                <a:tc>
                  <a:txBody>
                    <a:bodyPr/>
                    <a:lstStyle/>
                    <a:p>
                      <a:pPr algn="ctr" fontAlgn="b"/>
                      <a:r>
                        <a:rPr lang="en-US" sz="2000" b="0" i="0" u="none" strike="noStrike">
                          <a:solidFill>
                            <a:srgbClr val="0000CC"/>
                          </a:solidFill>
                          <a:latin typeface="Arial"/>
                        </a:rPr>
                        <a:t>222008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TN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Chennai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a:solidFill>
                            <a:srgbClr val="0000CC"/>
                          </a:solidFill>
                          <a:latin typeface="Arial"/>
                        </a:rPr>
                        <a:t>M-City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419100">
                <a:tc>
                  <a:txBody>
                    <a:bodyPr/>
                    <a:lstStyle/>
                    <a:p>
                      <a:pPr algn="ctr" fontAlgn="b"/>
                      <a:r>
                        <a:rPr lang="en-US" sz="2000" b="0" i="0" u="none" strike="noStrike">
                          <a:solidFill>
                            <a:srgbClr val="0000CC"/>
                          </a:solidFill>
                          <a:latin typeface="Arial"/>
                        </a:rPr>
                        <a:t>282007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TN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Chennai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err="1">
                          <a:solidFill>
                            <a:srgbClr val="0000CC"/>
                          </a:solidFill>
                          <a:latin typeface="Arial"/>
                        </a:rPr>
                        <a:t>Urrapakkam</a:t>
                      </a:r>
                      <a:endParaRPr lang="en-US" sz="2000" b="0" i="0" u="none" strike="noStrike" dirty="0">
                        <a:solidFill>
                          <a:srgbClr val="0000CC"/>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19100">
                <a:tc>
                  <a:txBody>
                    <a:bodyPr/>
                    <a:lstStyle/>
                    <a:p>
                      <a:pPr algn="ctr" fontAlgn="b"/>
                      <a:r>
                        <a:rPr lang="en-US" sz="2000" b="0" i="0" u="none" strike="noStrike">
                          <a:solidFill>
                            <a:srgbClr val="0000CC"/>
                          </a:solidFill>
                          <a:latin typeface="Arial"/>
                        </a:rPr>
                        <a:t>292008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UK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Pauri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err="1">
                          <a:solidFill>
                            <a:srgbClr val="0000CC"/>
                          </a:solidFill>
                          <a:latin typeface="Arial"/>
                        </a:rPr>
                        <a:t>Bhagwan</a:t>
                      </a:r>
                      <a:endParaRPr lang="en-US" sz="2000" b="0" i="0" u="none" strike="noStrike" dirty="0">
                        <a:solidFill>
                          <a:srgbClr val="0000CC"/>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419100">
                <a:tc>
                  <a:txBody>
                    <a:bodyPr/>
                    <a:lstStyle/>
                    <a:p>
                      <a:pPr algn="ctr" fontAlgn="b"/>
                      <a:r>
                        <a:rPr lang="en-US" sz="2000" b="0" i="0" u="none" strike="noStrike" dirty="0">
                          <a:solidFill>
                            <a:srgbClr val="0000CC"/>
                          </a:solidFill>
                          <a:latin typeface="Arial"/>
                        </a:rPr>
                        <a:t>222999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MP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a:solidFill>
                            <a:srgbClr val="0000CC"/>
                          </a:solidFill>
                          <a:latin typeface="Arial"/>
                        </a:rPr>
                        <a:t>Gwalior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000" b="0" i="0" u="none" strike="noStrike" dirty="0" err="1">
                          <a:solidFill>
                            <a:srgbClr val="0000CC"/>
                          </a:solidFill>
                          <a:latin typeface="Arial"/>
                        </a:rPr>
                        <a:t>Ratan</a:t>
                      </a:r>
                      <a:endParaRPr lang="en-US" sz="2000" b="0" i="0" u="none" strike="noStrike" dirty="0">
                        <a:solidFill>
                          <a:srgbClr val="0000CC"/>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1470C36B-991A-4672-9B15-89E7A456C9FD}"/>
              </a:ext>
            </a:extLst>
          </p:cNvPr>
          <p:cNvSpPr>
            <a:spLocks noGrp="1"/>
          </p:cNvSpPr>
          <p:nvPr>
            <p:ph type="title"/>
          </p:nvPr>
        </p:nvSpPr>
        <p:spPr/>
        <p:txBody>
          <a:bodyPr/>
          <a:lstStyle/>
          <a:p>
            <a:r>
              <a:rPr lang="en-US" altLang="en-US" b="1">
                <a:solidFill>
                  <a:srgbClr val="CC0000"/>
                </a:solidFill>
                <a:latin typeface="Agency FB" panose="020B0503020202020204" pitchFamily="34" charset="0"/>
              </a:rPr>
              <a:t>Example</a:t>
            </a:r>
            <a:endParaRPr lang="en-US" altLang="en-US"/>
          </a:p>
        </p:txBody>
      </p:sp>
      <p:graphicFrame>
        <p:nvGraphicFramePr>
          <p:cNvPr id="4" name="Content Placeholder 3">
            <a:extLst>
              <a:ext uri="{FF2B5EF4-FFF2-40B4-BE49-F238E27FC236}">
                <a16:creationId xmlns:a16="http://schemas.microsoft.com/office/drawing/2014/main" id="{FDBC9DD6-D5FE-4BC4-8C8C-FAD6E4D716AD}"/>
              </a:ext>
            </a:extLst>
          </p:cNvPr>
          <p:cNvGraphicFramePr>
            <a:graphicFrameLocks noGrp="1"/>
          </p:cNvGraphicFramePr>
          <p:nvPr>
            <p:ph idx="1"/>
          </p:nvPr>
        </p:nvGraphicFramePr>
        <p:xfrm>
          <a:off x="152400" y="2244725"/>
          <a:ext cx="8686800" cy="2098675"/>
        </p:xfrm>
        <a:graphic>
          <a:graphicData uri="http://schemas.openxmlformats.org/drawingml/2006/table">
            <a:tbl>
              <a:tblPr/>
              <a:tblGrid>
                <a:gridCol w="1250596">
                  <a:extLst>
                    <a:ext uri="{9D8B030D-6E8A-4147-A177-3AD203B41FA5}">
                      <a16:colId xmlns:a16="http://schemas.microsoft.com/office/drawing/2014/main" val="20000"/>
                    </a:ext>
                  </a:extLst>
                </a:gridCol>
                <a:gridCol w="2189596">
                  <a:extLst>
                    <a:ext uri="{9D8B030D-6E8A-4147-A177-3AD203B41FA5}">
                      <a16:colId xmlns:a16="http://schemas.microsoft.com/office/drawing/2014/main" val="20001"/>
                    </a:ext>
                  </a:extLst>
                </a:gridCol>
                <a:gridCol w="1674465">
                  <a:extLst>
                    <a:ext uri="{9D8B030D-6E8A-4147-A177-3AD203B41FA5}">
                      <a16:colId xmlns:a16="http://schemas.microsoft.com/office/drawing/2014/main" val="20002"/>
                    </a:ext>
                  </a:extLst>
                </a:gridCol>
                <a:gridCol w="1867256">
                  <a:extLst>
                    <a:ext uri="{9D8B030D-6E8A-4147-A177-3AD203B41FA5}">
                      <a16:colId xmlns:a16="http://schemas.microsoft.com/office/drawing/2014/main" val="20003"/>
                    </a:ext>
                  </a:extLst>
                </a:gridCol>
                <a:gridCol w="1704886">
                  <a:extLst>
                    <a:ext uri="{9D8B030D-6E8A-4147-A177-3AD203B41FA5}">
                      <a16:colId xmlns:a16="http://schemas.microsoft.com/office/drawing/2014/main" val="20004"/>
                    </a:ext>
                  </a:extLst>
                </a:gridCol>
              </a:tblGrid>
              <a:tr h="457337">
                <a:tc>
                  <a:txBody>
                    <a:bodyPr/>
                    <a:lstStyle/>
                    <a:p>
                      <a:pPr algn="ctr" fontAlgn="t"/>
                      <a:r>
                        <a:rPr lang="en-US" sz="2000" b="1" i="0" u="none" strike="noStrike" dirty="0">
                          <a:solidFill>
                            <a:schemeClr val="bg1"/>
                          </a:solidFill>
                          <a:latin typeface="Arial" pitchFamily="34" charset="0"/>
                          <a:cs typeface="Arial" pitchFamily="34" charset="0"/>
                        </a:rPr>
                        <a:t>EMP_ID</a:t>
                      </a:r>
                    </a:p>
                  </a:txBody>
                  <a:tcPr marL="85725"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t"/>
                      <a:r>
                        <a:rPr lang="en-US" sz="2000" b="1" i="0" u="none" strike="noStrike" dirty="0">
                          <a:solidFill>
                            <a:schemeClr val="bg1"/>
                          </a:solidFill>
                          <a:latin typeface="Arial" pitchFamily="34" charset="0"/>
                          <a:cs typeface="Arial" pitchFamily="34" charset="0"/>
                        </a:rPr>
                        <a:t>EMP_COUNTRY</a:t>
                      </a:r>
                    </a:p>
                  </a:txBody>
                  <a:tcPr marL="85725"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t"/>
                      <a:r>
                        <a:rPr lang="en-US" sz="2000" b="1" i="0" u="none" strike="noStrike" dirty="0">
                          <a:solidFill>
                            <a:schemeClr val="bg1"/>
                          </a:solidFill>
                          <a:latin typeface="Arial" pitchFamily="34" charset="0"/>
                          <a:cs typeface="Arial" pitchFamily="34" charset="0"/>
                        </a:rPr>
                        <a:t>EMP_DEPT</a:t>
                      </a:r>
                    </a:p>
                  </a:txBody>
                  <a:tcPr marL="85725"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t"/>
                      <a:r>
                        <a:rPr lang="en-US" sz="2000" b="1" i="0" u="none" strike="noStrike" dirty="0">
                          <a:solidFill>
                            <a:schemeClr val="bg1"/>
                          </a:solidFill>
                          <a:latin typeface="Arial" pitchFamily="34" charset="0"/>
                          <a:cs typeface="Arial" pitchFamily="34" charset="0"/>
                        </a:rPr>
                        <a:t>DEPT_TYPE</a:t>
                      </a:r>
                    </a:p>
                  </a:txBody>
                  <a:tcPr marL="85725"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t"/>
                      <a:r>
                        <a:rPr lang="en-US" sz="2000" b="1" i="0" u="none" strike="noStrike" dirty="0">
                          <a:solidFill>
                            <a:schemeClr val="bg1"/>
                          </a:solidFill>
                          <a:latin typeface="Arial" pitchFamily="34" charset="0"/>
                          <a:cs typeface="Arial" pitchFamily="34" charset="0"/>
                        </a:rPr>
                        <a:t>DEPT_NO</a:t>
                      </a:r>
                    </a:p>
                  </a:txBody>
                  <a:tcPr marL="85725"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410335">
                <a:tc>
                  <a:txBody>
                    <a:bodyPr/>
                    <a:lstStyle/>
                    <a:p>
                      <a:pPr algn="ctr" fontAlgn="t"/>
                      <a:r>
                        <a:rPr lang="en-US" sz="2000" b="0" i="0" u="none" strike="noStrike" dirty="0">
                          <a:solidFill>
                            <a:srgbClr val="0000CC"/>
                          </a:solidFill>
                          <a:latin typeface="Arial" pitchFamily="34" charset="0"/>
                          <a:cs typeface="Arial" pitchFamily="34" charset="0"/>
                        </a:rPr>
                        <a:t>264</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2000" b="0" i="0" u="none" strike="noStrike" dirty="0">
                          <a:solidFill>
                            <a:srgbClr val="0000CC"/>
                          </a:solidFill>
                          <a:latin typeface="Arial" pitchFamily="34" charset="0"/>
                          <a:cs typeface="Arial" pitchFamily="34" charset="0"/>
                        </a:rPr>
                        <a:t>India</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2000" b="0" i="0" u="none" strike="noStrike" dirty="0">
                          <a:solidFill>
                            <a:srgbClr val="0000CC"/>
                          </a:solidFill>
                          <a:latin typeface="Arial" pitchFamily="34" charset="0"/>
                          <a:cs typeface="Arial" pitchFamily="34" charset="0"/>
                        </a:rPr>
                        <a:t>Designing</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2000" b="0" i="0" u="none" strike="noStrike" dirty="0">
                          <a:solidFill>
                            <a:srgbClr val="0000CC"/>
                          </a:solidFill>
                          <a:latin typeface="Arial" pitchFamily="34" charset="0"/>
                          <a:cs typeface="Arial" pitchFamily="34" charset="0"/>
                        </a:rPr>
                        <a:t>D394</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2000" b="0" i="0" u="none" strike="noStrike" dirty="0">
                          <a:solidFill>
                            <a:srgbClr val="0000CC"/>
                          </a:solidFill>
                          <a:latin typeface="Arial" pitchFamily="34" charset="0"/>
                          <a:cs typeface="Arial" pitchFamily="34" charset="0"/>
                        </a:rPr>
                        <a:t>283</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10335">
                <a:tc>
                  <a:txBody>
                    <a:bodyPr/>
                    <a:lstStyle/>
                    <a:p>
                      <a:pPr algn="ctr" fontAlgn="t"/>
                      <a:r>
                        <a:rPr lang="en-US" sz="2000" b="0" i="0" u="none" strike="noStrike">
                          <a:solidFill>
                            <a:srgbClr val="0000CC"/>
                          </a:solidFill>
                          <a:latin typeface="Arial" pitchFamily="34" charset="0"/>
                          <a:cs typeface="Arial" pitchFamily="34" charset="0"/>
                        </a:rPr>
                        <a:t>264</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tc>
                  <a:txBody>
                    <a:bodyPr/>
                    <a:lstStyle/>
                    <a:p>
                      <a:pPr algn="ctr" fontAlgn="t"/>
                      <a:r>
                        <a:rPr lang="en-US" sz="2000" b="0" i="0" u="none" strike="noStrike">
                          <a:solidFill>
                            <a:srgbClr val="0000CC"/>
                          </a:solidFill>
                          <a:latin typeface="Arial" pitchFamily="34" charset="0"/>
                          <a:cs typeface="Arial" pitchFamily="34" charset="0"/>
                        </a:rPr>
                        <a:t>India</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tc>
                  <a:txBody>
                    <a:bodyPr/>
                    <a:lstStyle/>
                    <a:p>
                      <a:pPr algn="ctr" fontAlgn="t"/>
                      <a:r>
                        <a:rPr lang="en-US" sz="2000" b="0" i="0" u="none" strike="noStrike">
                          <a:solidFill>
                            <a:srgbClr val="0000CC"/>
                          </a:solidFill>
                          <a:latin typeface="Arial" pitchFamily="34" charset="0"/>
                          <a:cs typeface="Arial" pitchFamily="34" charset="0"/>
                        </a:rPr>
                        <a:t>Testing</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tc>
                  <a:txBody>
                    <a:bodyPr/>
                    <a:lstStyle/>
                    <a:p>
                      <a:pPr algn="ctr" fontAlgn="t"/>
                      <a:r>
                        <a:rPr lang="en-US" sz="2000" b="0" i="0" u="none" strike="noStrike">
                          <a:solidFill>
                            <a:srgbClr val="0000CC"/>
                          </a:solidFill>
                          <a:latin typeface="Arial" pitchFamily="34" charset="0"/>
                          <a:cs typeface="Arial" pitchFamily="34" charset="0"/>
                        </a:rPr>
                        <a:t>D394</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tc>
                  <a:txBody>
                    <a:bodyPr/>
                    <a:lstStyle/>
                    <a:p>
                      <a:pPr algn="ctr" fontAlgn="t"/>
                      <a:r>
                        <a:rPr lang="en-US" sz="2000" b="0" i="0" u="none" strike="noStrike" dirty="0">
                          <a:solidFill>
                            <a:srgbClr val="0000CC"/>
                          </a:solidFill>
                          <a:latin typeface="Arial" pitchFamily="34" charset="0"/>
                          <a:cs typeface="Arial" pitchFamily="34" charset="0"/>
                        </a:rPr>
                        <a:t>300</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extLst>
                  <a:ext uri="{0D108BD9-81ED-4DB2-BD59-A6C34878D82A}">
                    <a16:rowId xmlns:a16="http://schemas.microsoft.com/office/drawing/2014/main" val="10002"/>
                  </a:ext>
                </a:extLst>
              </a:tr>
              <a:tr h="410335">
                <a:tc>
                  <a:txBody>
                    <a:bodyPr/>
                    <a:lstStyle/>
                    <a:p>
                      <a:pPr algn="ctr" fontAlgn="t"/>
                      <a:r>
                        <a:rPr lang="en-US" sz="2000" b="0" i="0" u="none" strike="noStrike">
                          <a:solidFill>
                            <a:srgbClr val="0000CC"/>
                          </a:solidFill>
                          <a:latin typeface="Arial" pitchFamily="34" charset="0"/>
                          <a:cs typeface="Arial" pitchFamily="34" charset="0"/>
                        </a:rPr>
                        <a:t>364</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2000" b="0" i="0" u="none" strike="noStrike">
                          <a:solidFill>
                            <a:srgbClr val="0000CC"/>
                          </a:solidFill>
                          <a:latin typeface="Arial" pitchFamily="34" charset="0"/>
                          <a:cs typeface="Arial" pitchFamily="34" charset="0"/>
                        </a:rPr>
                        <a:t>UK</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2000" b="0" i="0" u="none" strike="noStrike">
                          <a:solidFill>
                            <a:srgbClr val="0000CC"/>
                          </a:solidFill>
                          <a:latin typeface="Arial" pitchFamily="34" charset="0"/>
                          <a:cs typeface="Arial" pitchFamily="34" charset="0"/>
                        </a:rPr>
                        <a:t>Stores</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2000" b="0" i="0" u="none" strike="noStrike">
                          <a:solidFill>
                            <a:srgbClr val="0000CC"/>
                          </a:solidFill>
                          <a:latin typeface="Arial" pitchFamily="34" charset="0"/>
                          <a:cs typeface="Arial" pitchFamily="34" charset="0"/>
                        </a:rPr>
                        <a:t>D283</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2000" b="0" i="0" u="none" strike="noStrike" dirty="0">
                          <a:solidFill>
                            <a:srgbClr val="0000CC"/>
                          </a:solidFill>
                          <a:latin typeface="Arial" pitchFamily="34" charset="0"/>
                          <a:cs typeface="Arial" pitchFamily="34" charset="0"/>
                        </a:rPr>
                        <a:t>232</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10335">
                <a:tc>
                  <a:txBody>
                    <a:bodyPr/>
                    <a:lstStyle/>
                    <a:p>
                      <a:pPr algn="ctr" fontAlgn="t"/>
                      <a:r>
                        <a:rPr lang="en-US" sz="2000" b="0" i="0" u="none" strike="noStrike">
                          <a:solidFill>
                            <a:srgbClr val="0000CC"/>
                          </a:solidFill>
                          <a:latin typeface="Arial" pitchFamily="34" charset="0"/>
                          <a:cs typeface="Arial" pitchFamily="34" charset="0"/>
                        </a:rPr>
                        <a:t>364</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tc>
                  <a:txBody>
                    <a:bodyPr/>
                    <a:lstStyle/>
                    <a:p>
                      <a:pPr algn="ctr" fontAlgn="t"/>
                      <a:r>
                        <a:rPr lang="en-US" sz="2000" b="0" i="0" u="none" strike="noStrike">
                          <a:solidFill>
                            <a:srgbClr val="0000CC"/>
                          </a:solidFill>
                          <a:latin typeface="Arial" pitchFamily="34" charset="0"/>
                          <a:cs typeface="Arial" pitchFamily="34" charset="0"/>
                        </a:rPr>
                        <a:t>UK</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tc>
                  <a:txBody>
                    <a:bodyPr/>
                    <a:lstStyle/>
                    <a:p>
                      <a:pPr algn="ctr" fontAlgn="t"/>
                      <a:r>
                        <a:rPr lang="en-US" sz="2000" b="0" i="0" u="none" strike="noStrike">
                          <a:solidFill>
                            <a:srgbClr val="0000CC"/>
                          </a:solidFill>
                          <a:latin typeface="Arial" pitchFamily="34" charset="0"/>
                          <a:cs typeface="Arial" pitchFamily="34" charset="0"/>
                        </a:rPr>
                        <a:t>Developing</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tc>
                  <a:txBody>
                    <a:bodyPr/>
                    <a:lstStyle/>
                    <a:p>
                      <a:pPr algn="ctr" fontAlgn="t"/>
                      <a:r>
                        <a:rPr lang="en-US" sz="2000" b="0" i="0" u="none" strike="noStrike">
                          <a:solidFill>
                            <a:srgbClr val="0000CC"/>
                          </a:solidFill>
                          <a:latin typeface="Arial" pitchFamily="34" charset="0"/>
                          <a:cs typeface="Arial" pitchFamily="34" charset="0"/>
                        </a:rPr>
                        <a:t>D283</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tc>
                  <a:txBody>
                    <a:bodyPr/>
                    <a:lstStyle/>
                    <a:p>
                      <a:pPr algn="ctr" fontAlgn="t"/>
                      <a:r>
                        <a:rPr lang="en-US" sz="2000" b="0" i="0" u="none" strike="noStrike" dirty="0">
                          <a:solidFill>
                            <a:srgbClr val="0000CC"/>
                          </a:solidFill>
                          <a:latin typeface="Arial" pitchFamily="34" charset="0"/>
                          <a:cs typeface="Arial" pitchFamily="34" charset="0"/>
                        </a:rPr>
                        <a:t>549</a:t>
                      </a:r>
                    </a:p>
                  </a:txBody>
                  <a:tcPr marL="171450" marR="9525" marT="95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extLst>
                  <a:ext uri="{0D108BD9-81ED-4DB2-BD59-A6C34878D82A}">
                    <a16:rowId xmlns:a16="http://schemas.microsoft.com/office/drawing/2014/main" val="10004"/>
                  </a:ext>
                </a:extLst>
              </a:tr>
            </a:tbl>
          </a:graphicData>
        </a:graphic>
      </p:graphicFrame>
      <p:sp>
        <p:nvSpPr>
          <p:cNvPr id="43049" name="TextBox 4">
            <a:extLst>
              <a:ext uri="{FF2B5EF4-FFF2-40B4-BE49-F238E27FC236}">
                <a16:creationId xmlns:a16="http://schemas.microsoft.com/office/drawing/2014/main" id="{E30F90D6-9E4C-4E6F-8761-AA3F6E4460A6}"/>
              </a:ext>
            </a:extLst>
          </p:cNvPr>
          <p:cNvSpPr txBox="1">
            <a:spLocks noChangeArrowheads="1"/>
          </p:cNvSpPr>
          <p:nvPr/>
        </p:nvSpPr>
        <p:spPr bwMode="auto">
          <a:xfrm>
            <a:off x="2082800" y="4978400"/>
            <a:ext cx="4927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sz="3200">
                <a:latin typeface="Comic Sans MS" panose="030F0702030302020204" pitchFamily="66" charset="0"/>
              </a:rPr>
              <a:t>Whether it is in BCNF?</a:t>
            </a: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86C2FA13-5387-4F32-9D27-AC4EA97BFA3C}"/>
              </a:ext>
            </a:extLst>
          </p:cNvPr>
          <p:cNvSpPr>
            <a:spLocks noGrp="1"/>
          </p:cNvSpPr>
          <p:nvPr>
            <p:ph type="title"/>
          </p:nvPr>
        </p:nvSpPr>
        <p:spPr>
          <a:xfrm>
            <a:off x="685800" y="304800"/>
            <a:ext cx="7772400" cy="1143000"/>
          </a:xfrm>
        </p:spPr>
        <p:txBody>
          <a:bodyPr/>
          <a:lstStyle/>
          <a:p>
            <a:r>
              <a:rPr lang="en-US" altLang="en-US" b="1">
                <a:solidFill>
                  <a:srgbClr val="CC0000"/>
                </a:solidFill>
                <a:latin typeface="Agency FB" panose="020B0503020202020204" pitchFamily="34" charset="0"/>
              </a:rPr>
              <a:t>Example</a:t>
            </a:r>
            <a:endParaRPr lang="en-US" altLang="en-US"/>
          </a:p>
        </p:txBody>
      </p:sp>
      <p:graphicFrame>
        <p:nvGraphicFramePr>
          <p:cNvPr id="4" name="Content Placeholder 3">
            <a:extLst>
              <a:ext uri="{FF2B5EF4-FFF2-40B4-BE49-F238E27FC236}">
                <a16:creationId xmlns:a16="http://schemas.microsoft.com/office/drawing/2014/main" id="{BF2FC525-7151-4FED-8146-57B425695F0B}"/>
              </a:ext>
            </a:extLst>
          </p:cNvPr>
          <p:cNvGraphicFramePr>
            <a:graphicFrameLocks noGrp="1"/>
          </p:cNvGraphicFramePr>
          <p:nvPr>
            <p:ph idx="1"/>
          </p:nvPr>
        </p:nvGraphicFramePr>
        <p:xfrm>
          <a:off x="2743200" y="1447800"/>
          <a:ext cx="3505200" cy="1066800"/>
        </p:xfrm>
        <a:graphic>
          <a:graphicData uri="http://schemas.openxmlformats.org/drawingml/2006/table">
            <a:tbl>
              <a:tblPr/>
              <a:tblGrid>
                <a:gridCol w="1385777">
                  <a:extLst>
                    <a:ext uri="{9D8B030D-6E8A-4147-A177-3AD203B41FA5}">
                      <a16:colId xmlns:a16="http://schemas.microsoft.com/office/drawing/2014/main" val="20000"/>
                    </a:ext>
                  </a:extLst>
                </a:gridCol>
                <a:gridCol w="2119423">
                  <a:extLst>
                    <a:ext uri="{9D8B030D-6E8A-4147-A177-3AD203B41FA5}">
                      <a16:colId xmlns:a16="http://schemas.microsoft.com/office/drawing/2014/main" val="20001"/>
                    </a:ext>
                  </a:extLst>
                </a:gridCol>
              </a:tblGrid>
              <a:tr h="378542">
                <a:tc>
                  <a:txBody>
                    <a:bodyPr/>
                    <a:lstStyle/>
                    <a:p>
                      <a:pPr algn="ctr" fontAlgn="t"/>
                      <a:r>
                        <a:rPr lang="en-US" sz="2000" b="1" i="0" u="none" strike="noStrike" dirty="0">
                          <a:solidFill>
                            <a:schemeClr val="bg1"/>
                          </a:solidFill>
                          <a:latin typeface="Arial" pitchFamily="34" charset="0"/>
                          <a:cs typeface="Arial" pitchFamily="34" charset="0"/>
                        </a:rPr>
                        <a:t>EMP_ID</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t"/>
                      <a:r>
                        <a:rPr lang="en-US" sz="2000" b="1" i="0" u="none" strike="noStrike" dirty="0">
                          <a:solidFill>
                            <a:schemeClr val="bg1"/>
                          </a:solidFill>
                          <a:latin typeface="Arial" pitchFamily="34" charset="0"/>
                          <a:cs typeface="Arial" pitchFamily="34" charset="0"/>
                        </a:rPr>
                        <a:t>EMP_COUNTRY</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344129">
                <a:tc>
                  <a:txBody>
                    <a:bodyPr/>
                    <a:lstStyle/>
                    <a:p>
                      <a:pPr algn="ctr" fontAlgn="t"/>
                      <a:r>
                        <a:rPr lang="en-US" sz="2000" b="0" i="0" u="none" strike="noStrike" dirty="0">
                          <a:solidFill>
                            <a:srgbClr val="0000CC"/>
                          </a:solidFill>
                          <a:latin typeface="Arial" pitchFamily="34" charset="0"/>
                          <a:cs typeface="Arial" pitchFamily="34" charset="0"/>
                        </a:rPr>
                        <a:t>264</a:t>
                      </a:r>
                    </a:p>
                  </a:txBody>
                  <a:tcPr marL="171450"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2000" b="0" i="0" u="none" strike="noStrike" dirty="0">
                          <a:solidFill>
                            <a:srgbClr val="0000CC"/>
                          </a:solidFill>
                          <a:latin typeface="Arial" pitchFamily="34" charset="0"/>
                          <a:cs typeface="Arial" pitchFamily="34" charset="0"/>
                        </a:rPr>
                        <a:t>India</a:t>
                      </a:r>
                    </a:p>
                  </a:txBody>
                  <a:tcPr marL="171450"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44129">
                <a:tc>
                  <a:txBody>
                    <a:bodyPr/>
                    <a:lstStyle/>
                    <a:p>
                      <a:pPr algn="ctr" fontAlgn="t"/>
                      <a:r>
                        <a:rPr lang="en-US" sz="2000" b="0" i="0" u="none" strike="noStrike" dirty="0">
                          <a:solidFill>
                            <a:srgbClr val="0000CC"/>
                          </a:solidFill>
                          <a:latin typeface="Arial" pitchFamily="34" charset="0"/>
                          <a:cs typeface="Arial" pitchFamily="34" charset="0"/>
                        </a:rPr>
                        <a:t>364</a:t>
                      </a:r>
                    </a:p>
                  </a:txBody>
                  <a:tcPr marL="171450"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tc>
                  <a:txBody>
                    <a:bodyPr/>
                    <a:lstStyle/>
                    <a:p>
                      <a:pPr algn="ctr" fontAlgn="t"/>
                      <a:r>
                        <a:rPr lang="en-US" sz="2000" b="0" i="0" u="none" strike="noStrike" dirty="0">
                          <a:solidFill>
                            <a:srgbClr val="0000CC"/>
                          </a:solidFill>
                          <a:latin typeface="Arial" pitchFamily="34" charset="0"/>
                          <a:cs typeface="Arial" pitchFamily="34" charset="0"/>
                        </a:rPr>
                        <a:t>India</a:t>
                      </a:r>
                    </a:p>
                  </a:txBody>
                  <a:tcPr marL="171450"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extLst>
                  <a:ext uri="{0D108BD9-81ED-4DB2-BD59-A6C34878D82A}">
                    <a16:rowId xmlns:a16="http://schemas.microsoft.com/office/drawing/2014/main" val="10002"/>
                  </a:ext>
                </a:extLst>
              </a:tr>
            </a:tbl>
          </a:graphicData>
        </a:graphic>
      </p:graphicFrame>
      <p:graphicFrame>
        <p:nvGraphicFramePr>
          <p:cNvPr id="5" name="Table 4">
            <a:extLst>
              <a:ext uri="{FF2B5EF4-FFF2-40B4-BE49-F238E27FC236}">
                <a16:creationId xmlns:a16="http://schemas.microsoft.com/office/drawing/2014/main" id="{10C4ABEC-B1AA-4769-A311-072B4524477B}"/>
              </a:ext>
            </a:extLst>
          </p:cNvPr>
          <p:cNvGraphicFramePr>
            <a:graphicFrameLocks noGrp="1"/>
          </p:cNvGraphicFramePr>
          <p:nvPr/>
        </p:nvGraphicFramePr>
        <p:xfrm>
          <a:off x="1981200" y="2819400"/>
          <a:ext cx="5715000" cy="1752600"/>
        </p:xfrm>
        <a:graphic>
          <a:graphicData uri="http://schemas.openxmlformats.org/drawingml/2006/table">
            <a:tbl>
              <a:tblPr/>
              <a:tblGrid>
                <a:gridCol w="1828799">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tblGrid>
              <a:tr h="378012">
                <a:tc>
                  <a:txBody>
                    <a:bodyPr/>
                    <a:lstStyle/>
                    <a:p>
                      <a:pPr algn="ctr" fontAlgn="t"/>
                      <a:r>
                        <a:rPr lang="en-US" sz="2000" b="1" i="0" u="none" strike="noStrike" dirty="0">
                          <a:solidFill>
                            <a:schemeClr val="bg1"/>
                          </a:solidFill>
                          <a:latin typeface="Arial" pitchFamily="34" charset="0"/>
                          <a:cs typeface="Arial" pitchFamily="34" charset="0"/>
                        </a:rPr>
                        <a:t>EMP_DEPT</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t"/>
                      <a:r>
                        <a:rPr lang="en-US" sz="2000" b="1" i="0" u="none" strike="noStrike" dirty="0">
                          <a:solidFill>
                            <a:schemeClr val="bg1"/>
                          </a:solidFill>
                          <a:latin typeface="Arial" pitchFamily="34" charset="0"/>
                          <a:cs typeface="Arial" pitchFamily="34" charset="0"/>
                        </a:rPr>
                        <a:t>DEPT_TYPE</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t"/>
                      <a:r>
                        <a:rPr lang="en-US" sz="2000" b="1" i="0" u="none" strike="noStrike" dirty="0">
                          <a:solidFill>
                            <a:schemeClr val="bg1"/>
                          </a:solidFill>
                          <a:latin typeface="Arial" pitchFamily="34" charset="0"/>
                          <a:cs typeface="Arial" pitchFamily="34" charset="0"/>
                        </a:rPr>
                        <a:t>DEPT_NO</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343647">
                <a:tc>
                  <a:txBody>
                    <a:bodyPr/>
                    <a:lstStyle/>
                    <a:p>
                      <a:pPr algn="ctr" fontAlgn="t"/>
                      <a:r>
                        <a:rPr lang="en-US" sz="2000" b="0" i="0" u="none" strike="noStrike" dirty="0">
                          <a:solidFill>
                            <a:srgbClr val="0000CC"/>
                          </a:solidFill>
                          <a:latin typeface="Arial" pitchFamily="34" charset="0"/>
                          <a:cs typeface="Arial" pitchFamily="34" charset="0"/>
                        </a:rPr>
                        <a:t>Designing</a:t>
                      </a:r>
                    </a:p>
                  </a:txBody>
                  <a:tcPr marL="171450"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2000" b="0" i="0" u="none" strike="noStrike" dirty="0">
                          <a:solidFill>
                            <a:srgbClr val="0000CC"/>
                          </a:solidFill>
                          <a:latin typeface="Arial" pitchFamily="34" charset="0"/>
                          <a:cs typeface="Arial" pitchFamily="34" charset="0"/>
                        </a:rPr>
                        <a:t>D394</a:t>
                      </a:r>
                    </a:p>
                  </a:txBody>
                  <a:tcPr marL="171450"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2000" b="0" i="0" u="none" strike="noStrike" dirty="0">
                          <a:solidFill>
                            <a:srgbClr val="0000CC"/>
                          </a:solidFill>
                          <a:latin typeface="Arial" pitchFamily="34" charset="0"/>
                          <a:cs typeface="Arial" pitchFamily="34" charset="0"/>
                        </a:rPr>
                        <a:t>283</a:t>
                      </a:r>
                    </a:p>
                  </a:txBody>
                  <a:tcPr marL="171450"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43647">
                <a:tc>
                  <a:txBody>
                    <a:bodyPr/>
                    <a:lstStyle/>
                    <a:p>
                      <a:pPr algn="ctr" fontAlgn="t"/>
                      <a:r>
                        <a:rPr lang="en-US" sz="2000" b="0" i="0" u="none" strike="noStrike">
                          <a:solidFill>
                            <a:srgbClr val="0000CC"/>
                          </a:solidFill>
                          <a:latin typeface="Arial" pitchFamily="34" charset="0"/>
                          <a:cs typeface="Arial" pitchFamily="34" charset="0"/>
                        </a:rPr>
                        <a:t>Testing</a:t>
                      </a:r>
                    </a:p>
                  </a:txBody>
                  <a:tcPr marL="171450"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tc>
                  <a:txBody>
                    <a:bodyPr/>
                    <a:lstStyle/>
                    <a:p>
                      <a:pPr algn="ctr" fontAlgn="t"/>
                      <a:r>
                        <a:rPr lang="en-US" sz="2000" b="0" i="0" u="none" strike="noStrike">
                          <a:solidFill>
                            <a:srgbClr val="0000CC"/>
                          </a:solidFill>
                          <a:latin typeface="Arial" pitchFamily="34" charset="0"/>
                          <a:cs typeface="Arial" pitchFamily="34" charset="0"/>
                        </a:rPr>
                        <a:t>D394</a:t>
                      </a:r>
                    </a:p>
                  </a:txBody>
                  <a:tcPr marL="171450"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tc>
                  <a:txBody>
                    <a:bodyPr/>
                    <a:lstStyle/>
                    <a:p>
                      <a:pPr algn="ctr" fontAlgn="t"/>
                      <a:r>
                        <a:rPr lang="en-US" sz="2000" b="0" i="0" u="none" strike="noStrike" dirty="0">
                          <a:solidFill>
                            <a:srgbClr val="0000CC"/>
                          </a:solidFill>
                          <a:latin typeface="Arial" pitchFamily="34" charset="0"/>
                          <a:cs typeface="Arial" pitchFamily="34" charset="0"/>
                        </a:rPr>
                        <a:t>300</a:t>
                      </a:r>
                    </a:p>
                  </a:txBody>
                  <a:tcPr marL="171450"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extLst>
                  <a:ext uri="{0D108BD9-81ED-4DB2-BD59-A6C34878D82A}">
                    <a16:rowId xmlns:a16="http://schemas.microsoft.com/office/drawing/2014/main" val="10002"/>
                  </a:ext>
                </a:extLst>
              </a:tr>
              <a:tr h="343647">
                <a:tc>
                  <a:txBody>
                    <a:bodyPr/>
                    <a:lstStyle/>
                    <a:p>
                      <a:pPr algn="ctr" fontAlgn="t"/>
                      <a:r>
                        <a:rPr lang="en-US" sz="2000" b="0" i="0" u="none" strike="noStrike">
                          <a:solidFill>
                            <a:srgbClr val="0000CC"/>
                          </a:solidFill>
                          <a:latin typeface="Arial" pitchFamily="34" charset="0"/>
                          <a:cs typeface="Arial" pitchFamily="34" charset="0"/>
                        </a:rPr>
                        <a:t>Stores</a:t>
                      </a:r>
                    </a:p>
                  </a:txBody>
                  <a:tcPr marL="171450"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2000" b="0" i="0" u="none" strike="noStrike">
                          <a:solidFill>
                            <a:srgbClr val="0000CC"/>
                          </a:solidFill>
                          <a:latin typeface="Arial" pitchFamily="34" charset="0"/>
                          <a:cs typeface="Arial" pitchFamily="34" charset="0"/>
                        </a:rPr>
                        <a:t>D283</a:t>
                      </a:r>
                    </a:p>
                  </a:txBody>
                  <a:tcPr marL="171450"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2000" b="0" i="0" u="none" strike="noStrike" dirty="0">
                          <a:solidFill>
                            <a:srgbClr val="0000CC"/>
                          </a:solidFill>
                          <a:latin typeface="Arial" pitchFamily="34" charset="0"/>
                          <a:cs typeface="Arial" pitchFamily="34" charset="0"/>
                        </a:rPr>
                        <a:t>232</a:t>
                      </a:r>
                    </a:p>
                  </a:txBody>
                  <a:tcPr marL="171450"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43647">
                <a:tc>
                  <a:txBody>
                    <a:bodyPr/>
                    <a:lstStyle/>
                    <a:p>
                      <a:pPr algn="ctr" fontAlgn="t"/>
                      <a:r>
                        <a:rPr lang="en-US" sz="2000" b="0" i="0" u="none" strike="noStrike">
                          <a:solidFill>
                            <a:srgbClr val="0000CC"/>
                          </a:solidFill>
                          <a:latin typeface="Arial" pitchFamily="34" charset="0"/>
                          <a:cs typeface="Arial" pitchFamily="34" charset="0"/>
                        </a:rPr>
                        <a:t>Developing</a:t>
                      </a:r>
                    </a:p>
                  </a:txBody>
                  <a:tcPr marL="171450"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tc>
                  <a:txBody>
                    <a:bodyPr/>
                    <a:lstStyle/>
                    <a:p>
                      <a:pPr algn="ctr" fontAlgn="t"/>
                      <a:r>
                        <a:rPr lang="en-US" sz="2000" b="0" i="0" u="none" strike="noStrike" dirty="0">
                          <a:solidFill>
                            <a:srgbClr val="0000CC"/>
                          </a:solidFill>
                          <a:latin typeface="Arial" pitchFamily="34" charset="0"/>
                          <a:cs typeface="Arial" pitchFamily="34" charset="0"/>
                        </a:rPr>
                        <a:t>D283</a:t>
                      </a:r>
                    </a:p>
                  </a:txBody>
                  <a:tcPr marL="171450"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tc>
                  <a:txBody>
                    <a:bodyPr/>
                    <a:lstStyle/>
                    <a:p>
                      <a:pPr algn="ctr" fontAlgn="t"/>
                      <a:r>
                        <a:rPr lang="en-US" sz="2000" b="0" i="0" u="none" strike="noStrike" dirty="0">
                          <a:solidFill>
                            <a:srgbClr val="0000CC"/>
                          </a:solidFill>
                          <a:latin typeface="Arial" pitchFamily="34" charset="0"/>
                          <a:cs typeface="Arial" pitchFamily="34" charset="0"/>
                        </a:rPr>
                        <a:t>549</a:t>
                      </a:r>
                    </a:p>
                  </a:txBody>
                  <a:tcPr marL="171450"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extLst>
                  <a:ext uri="{0D108BD9-81ED-4DB2-BD59-A6C34878D82A}">
                    <a16:rowId xmlns:a16="http://schemas.microsoft.com/office/drawing/2014/main" val="10004"/>
                  </a:ext>
                </a:extLst>
              </a:tr>
            </a:tbl>
          </a:graphicData>
        </a:graphic>
      </p:graphicFrame>
      <p:graphicFrame>
        <p:nvGraphicFramePr>
          <p:cNvPr id="6" name="Table 5">
            <a:extLst>
              <a:ext uri="{FF2B5EF4-FFF2-40B4-BE49-F238E27FC236}">
                <a16:creationId xmlns:a16="http://schemas.microsoft.com/office/drawing/2014/main" id="{8D08B210-F5D2-462D-ACE9-BD4AE9B731E0}"/>
              </a:ext>
            </a:extLst>
          </p:cNvPr>
          <p:cNvGraphicFramePr>
            <a:graphicFrameLocks noGrp="1"/>
          </p:cNvGraphicFramePr>
          <p:nvPr/>
        </p:nvGraphicFramePr>
        <p:xfrm>
          <a:off x="2819400" y="4814888"/>
          <a:ext cx="3429000" cy="1585912"/>
        </p:xfrm>
        <a:graphic>
          <a:graphicData uri="http://schemas.openxmlformats.org/drawingml/2006/table">
            <a:tbl>
              <a:tblPr/>
              <a:tblGrid>
                <a:gridCol w="1355651">
                  <a:extLst>
                    <a:ext uri="{9D8B030D-6E8A-4147-A177-3AD203B41FA5}">
                      <a16:colId xmlns:a16="http://schemas.microsoft.com/office/drawing/2014/main" val="20000"/>
                    </a:ext>
                  </a:extLst>
                </a:gridCol>
                <a:gridCol w="2073349">
                  <a:extLst>
                    <a:ext uri="{9D8B030D-6E8A-4147-A177-3AD203B41FA5}">
                      <a16:colId xmlns:a16="http://schemas.microsoft.com/office/drawing/2014/main" val="20001"/>
                    </a:ext>
                  </a:extLst>
                </a:gridCol>
              </a:tblGrid>
              <a:tr h="328687">
                <a:tc>
                  <a:txBody>
                    <a:bodyPr/>
                    <a:lstStyle/>
                    <a:p>
                      <a:pPr algn="ctr" fontAlgn="t"/>
                      <a:r>
                        <a:rPr lang="en-US" sz="2000" b="1" i="0" u="none" strike="noStrike" dirty="0">
                          <a:solidFill>
                            <a:schemeClr val="bg1"/>
                          </a:solidFill>
                          <a:latin typeface="Arial" pitchFamily="34" charset="0"/>
                          <a:cs typeface="Arial" pitchFamily="34" charset="0"/>
                        </a:rPr>
                        <a:t>EMP_ID</a:t>
                      </a:r>
                    </a:p>
                  </a:txBody>
                  <a:tcPr marL="85725" marR="9525" marT="9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t"/>
                      <a:r>
                        <a:rPr lang="en-US" sz="2000" b="1" i="0" u="none" strike="noStrike" dirty="0">
                          <a:solidFill>
                            <a:schemeClr val="bg1"/>
                          </a:solidFill>
                          <a:latin typeface="Arial" pitchFamily="34" charset="0"/>
                          <a:cs typeface="Arial" pitchFamily="34" charset="0"/>
                        </a:rPr>
                        <a:t>DEPT_NO</a:t>
                      </a:r>
                    </a:p>
                  </a:txBody>
                  <a:tcPr marL="85725" marR="9525" marT="9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314306">
                <a:tc>
                  <a:txBody>
                    <a:bodyPr/>
                    <a:lstStyle/>
                    <a:p>
                      <a:pPr algn="ctr" fontAlgn="t"/>
                      <a:r>
                        <a:rPr lang="en-US" sz="2000" b="0" i="0" u="none" strike="noStrike" dirty="0">
                          <a:solidFill>
                            <a:srgbClr val="0000CC"/>
                          </a:solidFill>
                          <a:latin typeface="Arial" pitchFamily="34" charset="0"/>
                          <a:cs typeface="Arial" pitchFamily="34" charset="0"/>
                        </a:rPr>
                        <a:t>D394</a:t>
                      </a:r>
                    </a:p>
                  </a:txBody>
                  <a:tcPr marL="171450" marR="9525" marT="9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2000" b="0" i="0" u="none" strike="noStrike" dirty="0">
                          <a:solidFill>
                            <a:srgbClr val="0000CC"/>
                          </a:solidFill>
                          <a:latin typeface="Arial" pitchFamily="34" charset="0"/>
                          <a:cs typeface="Arial" pitchFamily="34" charset="0"/>
                        </a:rPr>
                        <a:t>283</a:t>
                      </a:r>
                    </a:p>
                  </a:txBody>
                  <a:tcPr marL="171450" marR="9525" marT="9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14306">
                <a:tc>
                  <a:txBody>
                    <a:bodyPr/>
                    <a:lstStyle/>
                    <a:p>
                      <a:pPr algn="ctr" fontAlgn="t"/>
                      <a:r>
                        <a:rPr lang="en-US" sz="2000" b="0" i="0" u="none" strike="noStrike">
                          <a:solidFill>
                            <a:srgbClr val="0000CC"/>
                          </a:solidFill>
                          <a:latin typeface="Arial" pitchFamily="34" charset="0"/>
                          <a:cs typeface="Arial" pitchFamily="34" charset="0"/>
                        </a:rPr>
                        <a:t>D394</a:t>
                      </a:r>
                    </a:p>
                  </a:txBody>
                  <a:tcPr marL="171450" marR="9525" marT="9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tc>
                  <a:txBody>
                    <a:bodyPr/>
                    <a:lstStyle/>
                    <a:p>
                      <a:pPr algn="ctr" fontAlgn="t"/>
                      <a:r>
                        <a:rPr lang="en-US" sz="2000" b="0" i="0" u="none" strike="noStrike" dirty="0">
                          <a:solidFill>
                            <a:srgbClr val="0000CC"/>
                          </a:solidFill>
                          <a:latin typeface="Arial" pitchFamily="34" charset="0"/>
                          <a:cs typeface="Arial" pitchFamily="34" charset="0"/>
                        </a:rPr>
                        <a:t>300</a:t>
                      </a:r>
                    </a:p>
                  </a:txBody>
                  <a:tcPr marL="171450" marR="9525" marT="9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extLst>
                  <a:ext uri="{0D108BD9-81ED-4DB2-BD59-A6C34878D82A}">
                    <a16:rowId xmlns:a16="http://schemas.microsoft.com/office/drawing/2014/main" val="10002"/>
                  </a:ext>
                </a:extLst>
              </a:tr>
              <a:tr h="314306">
                <a:tc>
                  <a:txBody>
                    <a:bodyPr/>
                    <a:lstStyle/>
                    <a:p>
                      <a:pPr algn="ctr" fontAlgn="t"/>
                      <a:r>
                        <a:rPr lang="en-US" sz="2000" b="0" i="0" u="none" strike="noStrike">
                          <a:solidFill>
                            <a:srgbClr val="0000CC"/>
                          </a:solidFill>
                          <a:latin typeface="Arial" pitchFamily="34" charset="0"/>
                          <a:cs typeface="Arial" pitchFamily="34" charset="0"/>
                        </a:rPr>
                        <a:t>D283</a:t>
                      </a:r>
                    </a:p>
                  </a:txBody>
                  <a:tcPr marL="171450" marR="9525" marT="9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US" sz="2000" b="0" i="0" u="none" strike="noStrike" dirty="0">
                          <a:solidFill>
                            <a:srgbClr val="0000CC"/>
                          </a:solidFill>
                          <a:latin typeface="Arial" pitchFamily="34" charset="0"/>
                          <a:cs typeface="Arial" pitchFamily="34" charset="0"/>
                        </a:rPr>
                        <a:t>232</a:t>
                      </a:r>
                    </a:p>
                  </a:txBody>
                  <a:tcPr marL="171450" marR="9525" marT="9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14306">
                <a:tc>
                  <a:txBody>
                    <a:bodyPr/>
                    <a:lstStyle/>
                    <a:p>
                      <a:pPr algn="ctr" fontAlgn="t"/>
                      <a:r>
                        <a:rPr lang="en-US" sz="2000" b="0" i="0" u="none" strike="noStrike">
                          <a:solidFill>
                            <a:srgbClr val="0000CC"/>
                          </a:solidFill>
                          <a:latin typeface="Arial" pitchFamily="34" charset="0"/>
                          <a:cs typeface="Arial" pitchFamily="34" charset="0"/>
                        </a:rPr>
                        <a:t>D283</a:t>
                      </a:r>
                    </a:p>
                  </a:txBody>
                  <a:tcPr marL="171450" marR="9525" marT="9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tc>
                  <a:txBody>
                    <a:bodyPr/>
                    <a:lstStyle/>
                    <a:p>
                      <a:pPr algn="ctr" fontAlgn="t"/>
                      <a:r>
                        <a:rPr lang="en-US" sz="2000" b="0" i="0" u="none" strike="noStrike" dirty="0">
                          <a:solidFill>
                            <a:srgbClr val="0000CC"/>
                          </a:solidFill>
                          <a:latin typeface="Arial" pitchFamily="34" charset="0"/>
                          <a:cs typeface="Arial" pitchFamily="34" charset="0"/>
                        </a:rPr>
                        <a:t>549</a:t>
                      </a:r>
                    </a:p>
                  </a:txBody>
                  <a:tcPr marL="171450" marR="9525" marT="9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1EB"/>
                    </a:solidFill>
                  </a:tcPr>
                </a:tc>
                <a:extLst>
                  <a:ext uri="{0D108BD9-81ED-4DB2-BD59-A6C34878D82A}">
                    <a16:rowId xmlns:a16="http://schemas.microsoft.com/office/drawing/2014/main" val="10004"/>
                  </a:ext>
                </a:extLst>
              </a:tr>
            </a:tbl>
          </a:graphicData>
        </a:graphic>
      </p:graphicFrame>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9DB36D62-9702-4A29-9EBF-9725CBBEF3A0}"/>
              </a:ext>
            </a:extLst>
          </p:cNvPr>
          <p:cNvSpPr>
            <a:spLocks noGrp="1"/>
          </p:cNvSpPr>
          <p:nvPr>
            <p:ph type="title"/>
          </p:nvPr>
        </p:nvSpPr>
        <p:spPr/>
        <p:txBody>
          <a:bodyPr/>
          <a:lstStyle/>
          <a:p>
            <a:r>
              <a:rPr lang="en-US" altLang="en-US" b="1">
                <a:solidFill>
                  <a:srgbClr val="CC0000"/>
                </a:solidFill>
                <a:latin typeface="Agency FB" panose="020B0503020202020204" pitchFamily="34" charset="0"/>
              </a:rPr>
              <a:t>Example</a:t>
            </a:r>
            <a:endParaRPr lang="en-US" altLang="en-US"/>
          </a:p>
        </p:txBody>
      </p:sp>
      <p:graphicFrame>
        <p:nvGraphicFramePr>
          <p:cNvPr id="4" name="Content Placeholder 3">
            <a:extLst>
              <a:ext uri="{FF2B5EF4-FFF2-40B4-BE49-F238E27FC236}">
                <a16:creationId xmlns:a16="http://schemas.microsoft.com/office/drawing/2014/main" id="{65716BAB-E505-4867-99C4-B5F1316AFDB3}"/>
              </a:ext>
            </a:extLst>
          </p:cNvPr>
          <p:cNvGraphicFramePr>
            <a:graphicFrameLocks noGrp="1"/>
          </p:cNvGraphicFramePr>
          <p:nvPr>
            <p:ph idx="1"/>
          </p:nvPr>
        </p:nvGraphicFramePr>
        <p:xfrm>
          <a:off x="762000" y="2057400"/>
          <a:ext cx="7772400" cy="3124200"/>
        </p:xfrm>
        <a:graphic>
          <a:graphicData uri="http://schemas.openxmlformats.org/drawingml/2006/table">
            <a:tbl>
              <a:tblPr/>
              <a:tblGrid>
                <a:gridCol w="19812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gridCol w="2590800">
                  <a:extLst>
                    <a:ext uri="{9D8B030D-6E8A-4147-A177-3AD203B41FA5}">
                      <a16:colId xmlns:a16="http://schemas.microsoft.com/office/drawing/2014/main" val="20002"/>
                    </a:ext>
                  </a:extLst>
                </a:gridCol>
              </a:tblGrid>
              <a:tr h="580270">
                <a:tc>
                  <a:txBody>
                    <a:bodyPr/>
                    <a:lstStyle/>
                    <a:p>
                      <a:pPr algn="ctr" fontAlgn="t"/>
                      <a:r>
                        <a:rPr lang="en-US" sz="2400" dirty="0">
                          <a:solidFill>
                            <a:schemeClr val="bg1"/>
                          </a:solidFill>
                          <a:latin typeface="Calibri" pitchFamily="34" charset="0"/>
                        </a:rPr>
                        <a:t>STU_ID</a:t>
                      </a:r>
                    </a:p>
                  </a:txBody>
                  <a:tcPr marL="107206" marR="107206" marT="107224" marB="107224">
                    <a:lnL w="9525" cap="flat" cmpd="sng" algn="ctr">
                      <a:solidFill>
                        <a:srgbClr val="004221"/>
                      </a:solidFill>
                      <a:prstDash val="solid"/>
                      <a:round/>
                      <a:headEnd type="none" w="med" len="med"/>
                      <a:tailEnd type="none" w="med" len="med"/>
                    </a:lnL>
                    <a:lnR w="9525" cap="flat" cmpd="sng" algn="ctr">
                      <a:solidFill>
                        <a:srgbClr val="004221"/>
                      </a:solidFill>
                      <a:prstDash val="solid"/>
                      <a:round/>
                      <a:headEnd type="none" w="med" len="med"/>
                      <a:tailEnd type="none" w="med" len="med"/>
                    </a:lnR>
                    <a:lnT w="9525" cap="flat" cmpd="sng" algn="ctr">
                      <a:solidFill>
                        <a:srgbClr val="004221"/>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0000CC"/>
                    </a:solidFill>
                  </a:tcPr>
                </a:tc>
                <a:tc>
                  <a:txBody>
                    <a:bodyPr/>
                    <a:lstStyle/>
                    <a:p>
                      <a:pPr algn="ctr" fontAlgn="t"/>
                      <a:r>
                        <a:rPr lang="en-US" sz="2400" dirty="0">
                          <a:solidFill>
                            <a:schemeClr val="bg1"/>
                          </a:solidFill>
                          <a:latin typeface="Calibri" pitchFamily="34" charset="0"/>
                        </a:rPr>
                        <a:t>COURSE</a:t>
                      </a:r>
                    </a:p>
                  </a:txBody>
                  <a:tcPr marL="107206" marR="107206" marT="107224" marB="107224">
                    <a:lnL w="9525" cap="flat" cmpd="sng" algn="ctr">
                      <a:solidFill>
                        <a:srgbClr val="004221"/>
                      </a:solidFill>
                      <a:prstDash val="solid"/>
                      <a:round/>
                      <a:headEnd type="none" w="med" len="med"/>
                      <a:tailEnd type="none" w="med" len="med"/>
                    </a:lnL>
                    <a:lnR w="9525" cap="flat" cmpd="sng" algn="ctr">
                      <a:solidFill>
                        <a:srgbClr val="004221"/>
                      </a:solidFill>
                      <a:prstDash val="solid"/>
                      <a:round/>
                      <a:headEnd type="none" w="med" len="med"/>
                      <a:tailEnd type="none" w="med" len="med"/>
                    </a:lnR>
                    <a:lnT w="9525" cap="flat" cmpd="sng" algn="ctr">
                      <a:solidFill>
                        <a:srgbClr val="004221"/>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0000CC"/>
                    </a:solidFill>
                  </a:tcPr>
                </a:tc>
                <a:tc>
                  <a:txBody>
                    <a:bodyPr/>
                    <a:lstStyle/>
                    <a:p>
                      <a:pPr algn="ctr" fontAlgn="t"/>
                      <a:r>
                        <a:rPr lang="en-US" sz="2400" dirty="0">
                          <a:solidFill>
                            <a:schemeClr val="bg1"/>
                          </a:solidFill>
                          <a:latin typeface="Calibri" pitchFamily="34" charset="0"/>
                        </a:rPr>
                        <a:t>HOBBY</a:t>
                      </a:r>
                    </a:p>
                  </a:txBody>
                  <a:tcPr marL="107206" marR="107206" marT="107224" marB="107224">
                    <a:lnL w="9525" cap="flat" cmpd="sng" algn="ctr">
                      <a:solidFill>
                        <a:srgbClr val="004221"/>
                      </a:solidFill>
                      <a:prstDash val="solid"/>
                      <a:round/>
                      <a:headEnd type="none" w="med" len="med"/>
                      <a:tailEnd type="none" w="med" len="med"/>
                    </a:lnL>
                    <a:lnR w="9525" cap="flat" cmpd="sng" algn="ctr">
                      <a:solidFill>
                        <a:srgbClr val="004221"/>
                      </a:solidFill>
                      <a:prstDash val="solid"/>
                      <a:round/>
                      <a:headEnd type="none" w="med" len="med"/>
                      <a:tailEnd type="none" w="med" len="med"/>
                    </a:lnR>
                    <a:lnT w="9525" cap="flat" cmpd="sng" algn="ctr">
                      <a:solidFill>
                        <a:srgbClr val="004221"/>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508786">
                <a:tc>
                  <a:txBody>
                    <a:bodyPr/>
                    <a:lstStyle/>
                    <a:p>
                      <a:pPr algn="ctr" fontAlgn="t"/>
                      <a:r>
                        <a:rPr lang="en-US" sz="2400" dirty="0">
                          <a:solidFill>
                            <a:srgbClr val="0000CC"/>
                          </a:solidFill>
                          <a:latin typeface="Calibri" pitchFamily="34" charset="0"/>
                        </a:rPr>
                        <a:t>21</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dirty="0">
                          <a:solidFill>
                            <a:srgbClr val="0000CC"/>
                          </a:solidFill>
                          <a:latin typeface="Calibri" pitchFamily="34" charset="0"/>
                        </a:rPr>
                        <a:t>Computer</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dirty="0">
                          <a:solidFill>
                            <a:srgbClr val="0000CC"/>
                          </a:solidFill>
                          <a:latin typeface="Calibri" pitchFamily="34" charset="0"/>
                        </a:rPr>
                        <a:t>Dancing</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08786">
                <a:tc>
                  <a:txBody>
                    <a:bodyPr/>
                    <a:lstStyle/>
                    <a:p>
                      <a:pPr algn="ctr" fontAlgn="t"/>
                      <a:r>
                        <a:rPr lang="en-US" sz="2400">
                          <a:solidFill>
                            <a:srgbClr val="0000CC"/>
                          </a:solidFill>
                          <a:latin typeface="Calibri" pitchFamily="34" charset="0"/>
                        </a:rPr>
                        <a:t>21</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a:solidFill>
                            <a:srgbClr val="0000CC"/>
                          </a:solidFill>
                          <a:latin typeface="Calibri" pitchFamily="34" charset="0"/>
                        </a:rPr>
                        <a:t>Math</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dirty="0">
                          <a:solidFill>
                            <a:srgbClr val="0000CC"/>
                          </a:solidFill>
                          <a:latin typeface="Calibri" pitchFamily="34" charset="0"/>
                        </a:rPr>
                        <a:t>Singing</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508786">
                <a:tc>
                  <a:txBody>
                    <a:bodyPr/>
                    <a:lstStyle/>
                    <a:p>
                      <a:pPr algn="ctr" fontAlgn="t"/>
                      <a:r>
                        <a:rPr lang="en-US" sz="2400">
                          <a:solidFill>
                            <a:srgbClr val="0000CC"/>
                          </a:solidFill>
                          <a:latin typeface="Calibri" pitchFamily="34" charset="0"/>
                        </a:rPr>
                        <a:t>34</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a:solidFill>
                            <a:srgbClr val="0000CC"/>
                          </a:solidFill>
                          <a:latin typeface="Calibri" pitchFamily="34" charset="0"/>
                        </a:rPr>
                        <a:t>Chemistry</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dirty="0">
                          <a:solidFill>
                            <a:srgbClr val="0000CC"/>
                          </a:solidFill>
                          <a:latin typeface="Calibri" pitchFamily="34" charset="0"/>
                        </a:rPr>
                        <a:t>Dancing</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508786">
                <a:tc>
                  <a:txBody>
                    <a:bodyPr/>
                    <a:lstStyle/>
                    <a:p>
                      <a:pPr algn="ctr" fontAlgn="t"/>
                      <a:r>
                        <a:rPr lang="en-US" sz="2400">
                          <a:solidFill>
                            <a:srgbClr val="0000CC"/>
                          </a:solidFill>
                          <a:latin typeface="Calibri" pitchFamily="34" charset="0"/>
                        </a:rPr>
                        <a:t>74</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a:solidFill>
                            <a:srgbClr val="0000CC"/>
                          </a:solidFill>
                          <a:latin typeface="Calibri" pitchFamily="34" charset="0"/>
                        </a:rPr>
                        <a:t>Biology</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dirty="0">
                          <a:solidFill>
                            <a:srgbClr val="0000CC"/>
                          </a:solidFill>
                          <a:latin typeface="Calibri" pitchFamily="34" charset="0"/>
                        </a:rPr>
                        <a:t>Cricket</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508786">
                <a:tc>
                  <a:txBody>
                    <a:bodyPr/>
                    <a:lstStyle/>
                    <a:p>
                      <a:pPr algn="ctr" fontAlgn="t"/>
                      <a:r>
                        <a:rPr lang="en-US" sz="2400">
                          <a:solidFill>
                            <a:srgbClr val="0000CC"/>
                          </a:solidFill>
                          <a:latin typeface="Calibri" pitchFamily="34" charset="0"/>
                        </a:rPr>
                        <a:t>59</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a:solidFill>
                            <a:srgbClr val="0000CC"/>
                          </a:solidFill>
                          <a:latin typeface="Calibri" pitchFamily="34" charset="0"/>
                        </a:rPr>
                        <a:t>Physics</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dirty="0">
                          <a:solidFill>
                            <a:srgbClr val="0000CC"/>
                          </a:solidFill>
                          <a:latin typeface="Calibri" pitchFamily="34" charset="0"/>
                        </a:rPr>
                        <a:t>Hockey</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
        <p:nvSpPr>
          <p:cNvPr id="45093" name="TextBox 4">
            <a:extLst>
              <a:ext uri="{FF2B5EF4-FFF2-40B4-BE49-F238E27FC236}">
                <a16:creationId xmlns:a16="http://schemas.microsoft.com/office/drawing/2014/main" id="{563FF5D8-9201-435B-97C9-D4BD907BBD50}"/>
              </a:ext>
            </a:extLst>
          </p:cNvPr>
          <p:cNvSpPr txBox="1">
            <a:spLocks noChangeArrowheads="1"/>
          </p:cNvSpPr>
          <p:nvPr/>
        </p:nvSpPr>
        <p:spPr bwMode="auto">
          <a:xfrm>
            <a:off x="1828800" y="5486400"/>
            <a:ext cx="46672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sz="3200">
                <a:latin typeface="Comic Sans MS" panose="030F0702030302020204" pitchFamily="66" charset="0"/>
              </a:rPr>
              <a:t>Whether it is in 4NF?</a:t>
            </a:r>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0E236FC5-E49B-47D5-8D58-C9B4EB9F8027}"/>
              </a:ext>
            </a:extLst>
          </p:cNvPr>
          <p:cNvSpPr>
            <a:spLocks noGrp="1"/>
          </p:cNvSpPr>
          <p:nvPr>
            <p:ph type="title"/>
          </p:nvPr>
        </p:nvSpPr>
        <p:spPr>
          <a:xfrm>
            <a:off x="609600" y="228600"/>
            <a:ext cx="7772400" cy="1143000"/>
          </a:xfrm>
        </p:spPr>
        <p:txBody>
          <a:bodyPr/>
          <a:lstStyle/>
          <a:p>
            <a:r>
              <a:rPr lang="en-US" altLang="en-US" b="1">
                <a:solidFill>
                  <a:srgbClr val="CC0000"/>
                </a:solidFill>
                <a:latin typeface="Agency FB" panose="020B0503020202020204" pitchFamily="34" charset="0"/>
              </a:rPr>
              <a:t>Example</a:t>
            </a:r>
            <a:endParaRPr lang="en-US" altLang="en-US"/>
          </a:p>
        </p:txBody>
      </p:sp>
      <p:graphicFrame>
        <p:nvGraphicFramePr>
          <p:cNvPr id="4" name="Content Placeholder 3">
            <a:extLst>
              <a:ext uri="{FF2B5EF4-FFF2-40B4-BE49-F238E27FC236}">
                <a16:creationId xmlns:a16="http://schemas.microsoft.com/office/drawing/2014/main" id="{AA15E704-2117-4D07-AD37-6EB8DE7902E7}"/>
              </a:ext>
            </a:extLst>
          </p:cNvPr>
          <p:cNvGraphicFramePr>
            <a:graphicFrameLocks noGrp="1"/>
          </p:cNvGraphicFramePr>
          <p:nvPr>
            <p:ph idx="1"/>
          </p:nvPr>
        </p:nvGraphicFramePr>
        <p:xfrm>
          <a:off x="304800" y="1752600"/>
          <a:ext cx="4191000" cy="3124200"/>
        </p:xfrm>
        <a:graphic>
          <a:graphicData uri="http://schemas.openxmlformats.org/drawingml/2006/table">
            <a:tbl>
              <a:tblPr/>
              <a:tblGrid>
                <a:gridCol w="1602442">
                  <a:extLst>
                    <a:ext uri="{9D8B030D-6E8A-4147-A177-3AD203B41FA5}">
                      <a16:colId xmlns:a16="http://schemas.microsoft.com/office/drawing/2014/main" val="20000"/>
                    </a:ext>
                  </a:extLst>
                </a:gridCol>
                <a:gridCol w="2588558">
                  <a:extLst>
                    <a:ext uri="{9D8B030D-6E8A-4147-A177-3AD203B41FA5}">
                      <a16:colId xmlns:a16="http://schemas.microsoft.com/office/drawing/2014/main" val="20001"/>
                    </a:ext>
                  </a:extLst>
                </a:gridCol>
              </a:tblGrid>
              <a:tr h="580270">
                <a:tc>
                  <a:txBody>
                    <a:bodyPr/>
                    <a:lstStyle/>
                    <a:p>
                      <a:pPr algn="ctr" fontAlgn="t"/>
                      <a:r>
                        <a:rPr lang="en-US" sz="2400" dirty="0">
                          <a:solidFill>
                            <a:schemeClr val="bg1"/>
                          </a:solidFill>
                          <a:latin typeface="Calibri" pitchFamily="34" charset="0"/>
                        </a:rPr>
                        <a:t>STU_ID</a:t>
                      </a:r>
                    </a:p>
                  </a:txBody>
                  <a:tcPr marL="107206" marR="107206" marT="107224" marB="107224">
                    <a:lnL w="9525" cap="flat" cmpd="sng" algn="ctr">
                      <a:solidFill>
                        <a:srgbClr val="004221"/>
                      </a:solidFill>
                      <a:prstDash val="solid"/>
                      <a:round/>
                      <a:headEnd type="none" w="med" len="med"/>
                      <a:tailEnd type="none" w="med" len="med"/>
                    </a:lnL>
                    <a:lnR w="9525" cap="flat" cmpd="sng" algn="ctr">
                      <a:solidFill>
                        <a:srgbClr val="004221"/>
                      </a:solidFill>
                      <a:prstDash val="solid"/>
                      <a:round/>
                      <a:headEnd type="none" w="med" len="med"/>
                      <a:tailEnd type="none" w="med" len="med"/>
                    </a:lnR>
                    <a:lnT w="9525" cap="flat" cmpd="sng" algn="ctr">
                      <a:solidFill>
                        <a:srgbClr val="004221"/>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0000CC"/>
                    </a:solidFill>
                  </a:tcPr>
                </a:tc>
                <a:tc>
                  <a:txBody>
                    <a:bodyPr/>
                    <a:lstStyle/>
                    <a:p>
                      <a:pPr algn="ctr" fontAlgn="t"/>
                      <a:r>
                        <a:rPr lang="en-US" sz="2400" dirty="0">
                          <a:solidFill>
                            <a:schemeClr val="bg1"/>
                          </a:solidFill>
                          <a:latin typeface="Calibri" pitchFamily="34" charset="0"/>
                        </a:rPr>
                        <a:t>COURSE</a:t>
                      </a:r>
                    </a:p>
                  </a:txBody>
                  <a:tcPr marL="107206" marR="107206" marT="107224" marB="107224">
                    <a:lnL w="9525" cap="flat" cmpd="sng" algn="ctr">
                      <a:solidFill>
                        <a:srgbClr val="004221"/>
                      </a:solidFill>
                      <a:prstDash val="solid"/>
                      <a:round/>
                      <a:headEnd type="none" w="med" len="med"/>
                      <a:tailEnd type="none" w="med" len="med"/>
                    </a:lnL>
                    <a:lnR w="9525" cap="flat" cmpd="sng" algn="ctr">
                      <a:solidFill>
                        <a:srgbClr val="004221"/>
                      </a:solidFill>
                      <a:prstDash val="solid"/>
                      <a:round/>
                      <a:headEnd type="none" w="med" len="med"/>
                      <a:tailEnd type="none" w="med" len="med"/>
                    </a:lnR>
                    <a:lnT w="9525" cap="flat" cmpd="sng" algn="ctr">
                      <a:solidFill>
                        <a:srgbClr val="004221"/>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508786">
                <a:tc>
                  <a:txBody>
                    <a:bodyPr/>
                    <a:lstStyle/>
                    <a:p>
                      <a:pPr algn="ctr" fontAlgn="t"/>
                      <a:r>
                        <a:rPr lang="en-US" sz="2400" dirty="0">
                          <a:solidFill>
                            <a:srgbClr val="0000CC"/>
                          </a:solidFill>
                          <a:latin typeface="Calibri" pitchFamily="34" charset="0"/>
                        </a:rPr>
                        <a:t>21</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dirty="0">
                          <a:solidFill>
                            <a:srgbClr val="0000CC"/>
                          </a:solidFill>
                          <a:latin typeface="Calibri" pitchFamily="34" charset="0"/>
                        </a:rPr>
                        <a:t>Computer</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08786">
                <a:tc>
                  <a:txBody>
                    <a:bodyPr/>
                    <a:lstStyle/>
                    <a:p>
                      <a:pPr algn="ctr" fontAlgn="t"/>
                      <a:r>
                        <a:rPr lang="en-US" sz="2400">
                          <a:solidFill>
                            <a:srgbClr val="0000CC"/>
                          </a:solidFill>
                          <a:latin typeface="Calibri" pitchFamily="34" charset="0"/>
                        </a:rPr>
                        <a:t>21</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dirty="0">
                          <a:solidFill>
                            <a:srgbClr val="0000CC"/>
                          </a:solidFill>
                          <a:latin typeface="Calibri" pitchFamily="34" charset="0"/>
                        </a:rPr>
                        <a:t>Math</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508786">
                <a:tc>
                  <a:txBody>
                    <a:bodyPr/>
                    <a:lstStyle/>
                    <a:p>
                      <a:pPr algn="ctr" fontAlgn="t"/>
                      <a:r>
                        <a:rPr lang="en-US" sz="2400">
                          <a:solidFill>
                            <a:srgbClr val="0000CC"/>
                          </a:solidFill>
                          <a:latin typeface="Calibri" pitchFamily="34" charset="0"/>
                        </a:rPr>
                        <a:t>34</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a:solidFill>
                            <a:srgbClr val="0000CC"/>
                          </a:solidFill>
                          <a:latin typeface="Calibri" pitchFamily="34" charset="0"/>
                        </a:rPr>
                        <a:t>Chemistry</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508786">
                <a:tc>
                  <a:txBody>
                    <a:bodyPr/>
                    <a:lstStyle/>
                    <a:p>
                      <a:pPr algn="ctr" fontAlgn="t"/>
                      <a:r>
                        <a:rPr lang="en-US" sz="2400">
                          <a:solidFill>
                            <a:srgbClr val="0000CC"/>
                          </a:solidFill>
                          <a:latin typeface="Calibri" pitchFamily="34" charset="0"/>
                        </a:rPr>
                        <a:t>74</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a:solidFill>
                            <a:srgbClr val="0000CC"/>
                          </a:solidFill>
                          <a:latin typeface="Calibri" pitchFamily="34" charset="0"/>
                        </a:rPr>
                        <a:t>Biology</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508786">
                <a:tc>
                  <a:txBody>
                    <a:bodyPr/>
                    <a:lstStyle/>
                    <a:p>
                      <a:pPr algn="ctr" fontAlgn="t"/>
                      <a:r>
                        <a:rPr lang="en-US" sz="2400">
                          <a:solidFill>
                            <a:srgbClr val="0000CC"/>
                          </a:solidFill>
                          <a:latin typeface="Calibri" pitchFamily="34" charset="0"/>
                        </a:rPr>
                        <a:t>59</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dirty="0">
                          <a:solidFill>
                            <a:srgbClr val="0000CC"/>
                          </a:solidFill>
                          <a:latin typeface="Calibri" pitchFamily="34" charset="0"/>
                        </a:rPr>
                        <a:t>Physics</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graphicFrame>
        <p:nvGraphicFramePr>
          <p:cNvPr id="6" name="Content Placeholder 3">
            <a:extLst>
              <a:ext uri="{FF2B5EF4-FFF2-40B4-BE49-F238E27FC236}">
                <a16:creationId xmlns:a16="http://schemas.microsoft.com/office/drawing/2014/main" id="{0CFBAD6B-7893-454E-870C-F7A5DA9A5F2A}"/>
              </a:ext>
            </a:extLst>
          </p:cNvPr>
          <p:cNvGraphicFramePr>
            <a:graphicFrameLocks/>
          </p:cNvGraphicFramePr>
          <p:nvPr/>
        </p:nvGraphicFramePr>
        <p:xfrm>
          <a:off x="4800600" y="1752600"/>
          <a:ext cx="4114800" cy="3124200"/>
        </p:xfrm>
        <a:graphic>
          <a:graphicData uri="http://schemas.openxmlformats.org/drawingml/2006/table">
            <a:tbl>
              <a:tblPr/>
              <a:tblGrid>
                <a:gridCol w="1783080">
                  <a:extLst>
                    <a:ext uri="{9D8B030D-6E8A-4147-A177-3AD203B41FA5}">
                      <a16:colId xmlns:a16="http://schemas.microsoft.com/office/drawing/2014/main" val="20000"/>
                    </a:ext>
                  </a:extLst>
                </a:gridCol>
                <a:gridCol w="2331720">
                  <a:extLst>
                    <a:ext uri="{9D8B030D-6E8A-4147-A177-3AD203B41FA5}">
                      <a16:colId xmlns:a16="http://schemas.microsoft.com/office/drawing/2014/main" val="20001"/>
                    </a:ext>
                  </a:extLst>
                </a:gridCol>
              </a:tblGrid>
              <a:tr h="580270">
                <a:tc>
                  <a:txBody>
                    <a:bodyPr/>
                    <a:lstStyle/>
                    <a:p>
                      <a:pPr algn="ctr" fontAlgn="t"/>
                      <a:r>
                        <a:rPr lang="en-US" sz="2400" dirty="0">
                          <a:solidFill>
                            <a:schemeClr val="bg1"/>
                          </a:solidFill>
                          <a:latin typeface="Calibri" pitchFamily="34" charset="0"/>
                        </a:rPr>
                        <a:t>STU_ID</a:t>
                      </a:r>
                    </a:p>
                  </a:txBody>
                  <a:tcPr marL="107206" marR="107206" marT="107224" marB="107224">
                    <a:lnL w="9525" cap="flat" cmpd="sng" algn="ctr">
                      <a:solidFill>
                        <a:srgbClr val="004221"/>
                      </a:solidFill>
                      <a:prstDash val="solid"/>
                      <a:round/>
                      <a:headEnd type="none" w="med" len="med"/>
                      <a:tailEnd type="none" w="med" len="med"/>
                    </a:lnL>
                    <a:lnR w="9525" cap="flat" cmpd="sng" algn="ctr">
                      <a:solidFill>
                        <a:srgbClr val="004221"/>
                      </a:solidFill>
                      <a:prstDash val="solid"/>
                      <a:round/>
                      <a:headEnd type="none" w="med" len="med"/>
                      <a:tailEnd type="none" w="med" len="med"/>
                    </a:lnR>
                    <a:lnT w="9525" cap="flat" cmpd="sng" algn="ctr">
                      <a:solidFill>
                        <a:srgbClr val="004221"/>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0000CC"/>
                    </a:solidFill>
                  </a:tcPr>
                </a:tc>
                <a:tc>
                  <a:txBody>
                    <a:bodyPr/>
                    <a:lstStyle/>
                    <a:p>
                      <a:pPr algn="ctr" fontAlgn="t"/>
                      <a:r>
                        <a:rPr lang="en-US" sz="2400" dirty="0">
                          <a:solidFill>
                            <a:schemeClr val="bg1"/>
                          </a:solidFill>
                          <a:latin typeface="Calibri" pitchFamily="34" charset="0"/>
                        </a:rPr>
                        <a:t>HOBBY</a:t>
                      </a:r>
                    </a:p>
                  </a:txBody>
                  <a:tcPr marL="107206" marR="107206" marT="107224" marB="107224">
                    <a:lnL w="9525" cap="flat" cmpd="sng" algn="ctr">
                      <a:solidFill>
                        <a:srgbClr val="004221"/>
                      </a:solidFill>
                      <a:prstDash val="solid"/>
                      <a:round/>
                      <a:headEnd type="none" w="med" len="med"/>
                      <a:tailEnd type="none" w="med" len="med"/>
                    </a:lnL>
                    <a:lnR w="9525" cap="flat" cmpd="sng" algn="ctr">
                      <a:solidFill>
                        <a:srgbClr val="004221"/>
                      </a:solidFill>
                      <a:prstDash val="solid"/>
                      <a:round/>
                      <a:headEnd type="none" w="med" len="med"/>
                      <a:tailEnd type="none" w="med" len="med"/>
                    </a:lnR>
                    <a:lnT w="9525" cap="flat" cmpd="sng" algn="ctr">
                      <a:solidFill>
                        <a:srgbClr val="004221"/>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508786">
                <a:tc>
                  <a:txBody>
                    <a:bodyPr/>
                    <a:lstStyle/>
                    <a:p>
                      <a:pPr algn="ctr" fontAlgn="t"/>
                      <a:r>
                        <a:rPr lang="en-US" sz="2400" dirty="0">
                          <a:solidFill>
                            <a:srgbClr val="0000CC"/>
                          </a:solidFill>
                          <a:latin typeface="Calibri" pitchFamily="34" charset="0"/>
                        </a:rPr>
                        <a:t>21</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dirty="0">
                          <a:solidFill>
                            <a:srgbClr val="0000CC"/>
                          </a:solidFill>
                          <a:latin typeface="Calibri" pitchFamily="34" charset="0"/>
                        </a:rPr>
                        <a:t>Dancing</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08786">
                <a:tc>
                  <a:txBody>
                    <a:bodyPr/>
                    <a:lstStyle/>
                    <a:p>
                      <a:pPr algn="ctr" fontAlgn="t"/>
                      <a:r>
                        <a:rPr lang="en-US" sz="2400">
                          <a:solidFill>
                            <a:srgbClr val="0000CC"/>
                          </a:solidFill>
                          <a:latin typeface="Calibri" pitchFamily="34" charset="0"/>
                        </a:rPr>
                        <a:t>21</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dirty="0">
                          <a:solidFill>
                            <a:srgbClr val="0000CC"/>
                          </a:solidFill>
                          <a:latin typeface="Calibri" pitchFamily="34" charset="0"/>
                        </a:rPr>
                        <a:t>Singing</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508786">
                <a:tc>
                  <a:txBody>
                    <a:bodyPr/>
                    <a:lstStyle/>
                    <a:p>
                      <a:pPr algn="ctr" fontAlgn="t"/>
                      <a:r>
                        <a:rPr lang="en-US" sz="2400">
                          <a:solidFill>
                            <a:srgbClr val="0000CC"/>
                          </a:solidFill>
                          <a:latin typeface="Calibri" pitchFamily="34" charset="0"/>
                        </a:rPr>
                        <a:t>34</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dirty="0">
                          <a:solidFill>
                            <a:srgbClr val="0000CC"/>
                          </a:solidFill>
                          <a:latin typeface="Calibri" pitchFamily="34" charset="0"/>
                        </a:rPr>
                        <a:t>Dancing</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508786">
                <a:tc>
                  <a:txBody>
                    <a:bodyPr/>
                    <a:lstStyle/>
                    <a:p>
                      <a:pPr algn="ctr" fontAlgn="t"/>
                      <a:r>
                        <a:rPr lang="en-US" sz="2400">
                          <a:solidFill>
                            <a:srgbClr val="0000CC"/>
                          </a:solidFill>
                          <a:latin typeface="Calibri" pitchFamily="34" charset="0"/>
                        </a:rPr>
                        <a:t>74</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dirty="0">
                          <a:solidFill>
                            <a:srgbClr val="0000CC"/>
                          </a:solidFill>
                          <a:latin typeface="Calibri" pitchFamily="34" charset="0"/>
                        </a:rPr>
                        <a:t>Cricket</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508786">
                <a:tc>
                  <a:txBody>
                    <a:bodyPr/>
                    <a:lstStyle/>
                    <a:p>
                      <a:pPr algn="ctr" fontAlgn="t"/>
                      <a:r>
                        <a:rPr lang="en-US" sz="2400">
                          <a:solidFill>
                            <a:srgbClr val="0000CC"/>
                          </a:solidFill>
                          <a:latin typeface="Calibri" pitchFamily="34" charset="0"/>
                        </a:rPr>
                        <a:t>59</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tc>
                  <a:txBody>
                    <a:bodyPr/>
                    <a:lstStyle/>
                    <a:p>
                      <a:pPr algn="ctr" fontAlgn="t"/>
                      <a:r>
                        <a:rPr lang="en-US" sz="2400" dirty="0">
                          <a:solidFill>
                            <a:srgbClr val="0000CC"/>
                          </a:solidFill>
                          <a:latin typeface="Calibri" pitchFamily="34" charset="0"/>
                        </a:rPr>
                        <a:t>Hockey</a:t>
                      </a:r>
                    </a:p>
                  </a:txBody>
                  <a:tcPr marL="71470" marR="71470" marT="71482" marB="71482">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65F83E47-1B1E-4D33-95EA-AE968D3EF3E6}"/>
              </a:ext>
            </a:extLst>
          </p:cNvPr>
          <p:cNvSpPr>
            <a:spLocks noGrp="1"/>
          </p:cNvSpPr>
          <p:nvPr>
            <p:ph type="title"/>
          </p:nvPr>
        </p:nvSpPr>
        <p:spPr/>
        <p:txBody>
          <a:bodyPr/>
          <a:lstStyle/>
          <a:p>
            <a:r>
              <a:rPr lang="en-US" altLang="en-US" b="1">
                <a:solidFill>
                  <a:srgbClr val="CC0000"/>
                </a:solidFill>
                <a:latin typeface="Agency FB" panose="020B0503020202020204" pitchFamily="34" charset="0"/>
              </a:rPr>
              <a:t>Example</a:t>
            </a:r>
            <a:endParaRPr lang="en-US" altLang="en-US"/>
          </a:p>
        </p:txBody>
      </p:sp>
      <p:graphicFrame>
        <p:nvGraphicFramePr>
          <p:cNvPr id="4" name="Content Placeholder 3">
            <a:extLst>
              <a:ext uri="{FF2B5EF4-FFF2-40B4-BE49-F238E27FC236}">
                <a16:creationId xmlns:a16="http://schemas.microsoft.com/office/drawing/2014/main" id="{BA80F6DE-C118-4921-9D1C-11E39AD730AA}"/>
              </a:ext>
            </a:extLst>
          </p:cNvPr>
          <p:cNvGraphicFramePr>
            <a:graphicFrameLocks noGrp="1"/>
          </p:cNvGraphicFramePr>
          <p:nvPr>
            <p:ph idx="1"/>
          </p:nvPr>
        </p:nvGraphicFramePr>
        <p:xfrm>
          <a:off x="685800" y="1981200"/>
          <a:ext cx="7772400" cy="2757488"/>
        </p:xfrm>
        <a:graphic>
          <a:graphicData uri="http://schemas.openxmlformats.org/drawingml/2006/table">
            <a:tbl>
              <a:tblPr/>
              <a:tblGrid>
                <a:gridCol w="25908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2590800">
                  <a:extLst>
                    <a:ext uri="{9D8B030D-6E8A-4147-A177-3AD203B41FA5}">
                      <a16:colId xmlns:a16="http://schemas.microsoft.com/office/drawing/2014/main" val="20002"/>
                    </a:ext>
                  </a:extLst>
                </a:gridCol>
              </a:tblGrid>
              <a:tr h="519132">
                <a:tc>
                  <a:txBody>
                    <a:bodyPr/>
                    <a:lstStyle/>
                    <a:p>
                      <a:pPr algn="ctr" fontAlgn="t"/>
                      <a:r>
                        <a:rPr lang="en-US" sz="2000" b="1" dirty="0">
                          <a:solidFill>
                            <a:schemeClr val="bg1"/>
                          </a:solidFill>
                          <a:latin typeface="Calibri" pitchFamily="34" charset="0"/>
                        </a:rPr>
                        <a:t>SUBJECT</a:t>
                      </a:r>
                    </a:p>
                  </a:txBody>
                  <a:tcPr marL="107206" marR="107206" marT="107190" marB="107190">
                    <a:lnL w="9525" cap="flat" cmpd="sng" algn="ctr">
                      <a:solidFill>
                        <a:srgbClr val="F021B8"/>
                      </a:solidFill>
                      <a:prstDash val="solid"/>
                      <a:round/>
                      <a:headEnd type="none" w="med" len="med"/>
                      <a:tailEnd type="none" w="med" len="med"/>
                    </a:lnL>
                    <a:lnR w="9525" cap="flat" cmpd="sng" algn="ctr">
                      <a:solidFill>
                        <a:srgbClr val="F021B8"/>
                      </a:solidFill>
                      <a:prstDash val="solid"/>
                      <a:round/>
                      <a:headEnd type="none" w="med" len="med"/>
                      <a:tailEnd type="none" w="med" len="med"/>
                    </a:lnR>
                    <a:lnT w="9525" cap="flat" cmpd="sng" algn="ctr">
                      <a:solidFill>
                        <a:srgbClr val="F021B8"/>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0000CC"/>
                    </a:solidFill>
                  </a:tcPr>
                </a:tc>
                <a:tc>
                  <a:txBody>
                    <a:bodyPr/>
                    <a:lstStyle/>
                    <a:p>
                      <a:pPr algn="ctr" fontAlgn="t"/>
                      <a:r>
                        <a:rPr lang="en-US" sz="2000" b="1" dirty="0">
                          <a:solidFill>
                            <a:schemeClr val="bg1"/>
                          </a:solidFill>
                          <a:latin typeface="Calibri" pitchFamily="34" charset="0"/>
                        </a:rPr>
                        <a:t>LECTURER</a:t>
                      </a:r>
                    </a:p>
                  </a:txBody>
                  <a:tcPr marL="107206" marR="107206" marT="107190" marB="107190">
                    <a:lnL w="9525" cap="flat" cmpd="sng" algn="ctr">
                      <a:solidFill>
                        <a:srgbClr val="F021B8"/>
                      </a:solidFill>
                      <a:prstDash val="solid"/>
                      <a:round/>
                      <a:headEnd type="none" w="med" len="med"/>
                      <a:tailEnd type="none" w="med" len="med"/>
                    </a:lnL>
                    <a:lnR w="9525" cap="flat" cmpd="sng" algn="ctr">
                      <a:solidFill>
                        <a:srgbClr val="F021B8"/>
                      </a:solidFill>
                      <a:prstDash val="solid"/>
                      <a:round/>
                      <a:headEnd type="none" w="med" len="med"/>
                      <a:tailEnd type="none" w="med" len="med"/>
                    </a:lnR>
                    <a:lnT w="9525" cap="flat" cmpd="sng" algn="ctr">
                      <a:solidFill>
                        <a:srgbClr val="F021B8"/>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0000CC"/>
                    </a:solidFill>
                  </a:tcPr>
                </a:tc>
                <a:tc>
                  <a:txBody>
                    <a:bodyPr/>
                    <a:lstStyle/>
                    <a:p>
                      <a:pPr algn="ctr" fontAlgn="t"/>
                      <a:r>
                        <a:rPr lang="en-US" sz="2000" b="1" dirty="0">
                          <a:solidFill>
                            <a:schemeClr val="bg1"/>
                          </a:solidFill>
                          <a:latin typeface="Calibri" pitchFamily="34" charset="0"/>
                        </a:rPr>
                        <a:t>SEMESTER</a:t>
                      </a:r>
                    </a:p>
                  </a:txBody>
                  <a:tcPr marL="107206" marR="107206" marT="107190" marB="107190">
                    <a:lnL w="9525" cap="flat" cmpd="sng" algn="ctr">
                      <a:solidFill>
                        <a:srgbClr val="F021B8"/>
                      </a:solidFill>
                      <a:prstDash val="solid"/>
                      <a:round/>
                      <a:headEnd type="none" w="med" len="med"/>
                      <a:tailEnd type="none" w="med" len="med"/>
                    </a:lnL>
                    <a:lnR w="9525" cap="flat" cmpd="sng" algn="ctr">
                      <a:solidFill>
                        <a:srgbClr val="F021B8"/>
                      </a:solidFill>
                      <a:prstDash val="solid"/>
                      <a:round/>
                      <a:headEnd type="none" w="med" len="med"/>
                      <a:tailEnd type="none" w="med" len="med"/>
                    </a:lnR>
                    <a:lnT w="9525" cap="flat" cmpd="sng" algn="ctr">
                      <a:solidFill>
                        <a:srgbClr val="F021B8"/>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447671">
                <a:tc>
                  <a:txBody>
                    <a:bodyPr/>
                    <a:lstStyle/>
                    <a:p>
                      <a:pPr algn="ctr" fontAlgn="t"/>
                      <a:r>
                        <a:rPr lang="en-US" sz="2000" b="0" dirty="0">
                          <a:solidFill>
                            <a:srgbClr val="0000CC"/>
                          </a:solidFill>
                          <a:latin typeface="Calibri" pitchFamily="34" charset="0"/>
                        </a:rPr>
                        <a:t>Computer</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ctr" fontAlgn="t"/>
                      <a:r>
                        <a:rPr lang="en-US" sz="2000" b="0" dirty="0" err="1">
                          <a:solidFill>
                            <a:srgbClr val="0000CC"/>
                          </a:solidFill>
                          <a:latin typeface="Calibri" pitchFamily="34" charset="0"/>
                        </a:rPr>
                        <a:t>Anshika</a:t>
                      </a:r>
                      <a:endParaRPr lang="en-US" sz="2000" b="0" dirty="0">
                        <a:solidFill>
                          <a:srgbClr val="0000CC"/>
                        </a:solidFill>
                        <a:latin typeface="Calibri" pitchFamily="34" charset="0"/>
                      </a:endParaRP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ctr" fontAlgn="t"/>
                      <a:r>
                        <a:rPr lang="en-US" sz="2000" b="0" dirty="0">
                          <a:solidFill>
                            <a:srgbClr val="0000CC"/>
                          </a:solidFill>
                          <a:latin typeface="Calibri" pitchFamily="34" charset="0"/>
                        </a:rPr>
                        <a:t>Semester 1</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47671">
                <a:tc>
                  <a:txBody>
                    <a:bodyPr/>
                    <a:lstStyle/>
                    <a:p>
                      <a:pPr algn="ctr" fontAlgn="t"/>
                      <a:r>
                        <a:rPr lang="en-US" sz="2000" b="0">
                          <a:solidFill>
                            <a:srgbClr val="0000CC"/>
                          </a:solidFill>
                          <a:latin typeface="Calibri" pitchFamily="34" charset="0"/>
                        </a:rPr>
                        <a:t>Computer</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tc>
                  <a:txBody>
                    <a:bodyPr/>
                    <a:lstStyle/>
                    <a:p>
                      <a:pPr algn="ctr" fontAlgn="t"/>
                      <a:r>
                        <a:rPr lang="en-US" sz="2000" b="0">
                          <a:solidFill>
                            <a:srgbClr val="0000CC"/>
                          </a:solidFill>
                          <a:latin typeface="Calibri" pitchFamily="34" charset="0"/>
                        </a:rPr>
                        <a:t>John</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tc>
                  <a:txBody>
                    <a:bodyPr/>
                    <a:lstStyle/>
                    <a:p>
                      <a:pPr algn="ctr" fontAlgn="t"/>
                      <a:r>
                        <a:rPr lang="en-US" sz="2000" b="0" dirty="0">
                          <a:solidFill>
                            <a:srgbClr val="0000CC"/>
                          </a:solidFill>
                          <a:latin typeface="Calibri" pitchFamily="34" charset="0"/>
                        </a:rPr>
                        <a:t>Semester 1</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extLst>
                  <a:ext uri="{0D108BD9-81ED-4DB2-BD59-A6C34878D82A}">
                    <a16:rowId xmlns:a16="http://schemas.microsoft.com/office/drawing/2014/main" val="10002"/>
                  </a:ext>
                </a:extLst>
              </a:tr>
              <a:tr h="447671">
                <a:tc>
                  <a:txBody>
                    <a:bodyPr/>
                    <a:lstStyle/>
                    <a:p>
                      <a:pPr algn="ctr" fontAlgn="t"/>
                      <a:r>
                        <a:rPr lang="en-US" sz="2000" b="0">
                          <a:solidFill>
                            <a:srgbClr val="0000CC"/>
                          </a:solidFill>
                          <a:latin typeface="Calibri" pitchFamily="34" charset="0"/>
                        </a:rPr>
                        <a:t>Math</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ctr" fontAlgn="t"/>
                      <a:r>
                        <a:rPr lang="en-US" sz="2000" b="0">
                          <a:solidFill>
                            <a:srgbClr val="0000CC"/>
                          </a:solidFill>
                          <a:latin typeface="Calibri" pitchFamily="34" charset="0"/>
                        </a:rPr>
                        <a:t>John</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ctr" fontAlgn="t"/>
                      <a:r>
                        <a:rPr lang="en-US" sz="2000" b="0" dirty="0">
                          <a:solidFill>
                            <a:srgbClr val="0000CC"/>
                          </a:solidFill>
                          <a:latin typeface="Calibri" pitchFamily="34" charset="0"/>
                        </a:rPr>
                        <a:t>Semester 1</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47671">
                <a:tc>
                  <a:txBody>
                    <a:bodyPr/>
                    <a:lstStyle/>
                    <a:p>
                      <a:pPr algn="ctr" fontAlgn="t"/>
                      <a:r>
                        <a:rPr lang="en-US" sz="2000" b="0">
                          <a:solidFill>
                            <a:srgbClr val="0000CC"/>
                          </a:solidFill>
                          <a:latin typeface="Calibri" pitchFamily="34" charset="0"/>
                        </a:rPr>
                        <a:t>Math</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tc>
                  <a:txBody>
                    <a:bodyPr/>
                    <a:lstStyle/>
                    <a:p>
                      <a:pPr algn="ctr" fontAlgn="t"/>
                      <a:r>
                        <a:rPr lang="en-US" sz="2000" b="0">
                          <a:solidFill>
                            <a:srgbClr val="0000CC"/>
                          </a:solidFill>
                          <a:latin typeface="Calibri" pitchFamily="34" charset="0"/>
                        </a:rPr>
                        <a:t>Akash</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tc>
                  <a:txBody>
                    <a:bodyPr/>
                    <a:lstStyle/>
                    <a:p>
                      <a:pPr algn="ctr" fontAlgn="t"/>
                      <a:r>
                        <a:rPr lang="en-US" sz="2000" b="0" dirty="0">
                          <a:solidFill>
                            <a:srgbClr val="0000CC"/>
                          </a:solidFill>
                          <a:latin typeface="Calibri" pitchFamily="34" charset="0"/>
                        </a:rPr>
                        <a:t>Semester 2</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extLst>
                  <a:ext uri="{0D108BD9-81ED-4DB2-BD59-A6C34878D82A}">
                    <a16:rowId xmlns:a16="http://schemas.microsoft.com/office/drawing/2014/main" val="10004"/>
                  </a:ext>
                </a:extLst>
              </a:tr>
              <a:tr h="447671">
                <a:tc>
                  <a:txBody>
                    <a:bodyPr/>
                    <a:lstStyle/>
                    <a:p>
                      <a:pPr algn="ctr" fontAlgn="t"/>
                      <a:r>
                        <a:rPr lang="en-US" sz="2000" b="0">
                          <a:solidFill>
                            <a:srgbClr val="0000CC"/>
                          </a:solidFill>
                          <a:latin typeface="Calibri" pitchFamily="34" charset="0"/>
                        </a:rPr>
                        <a:t>Chemistry</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ctr" fontAlgn="t"/>
                      <a:r>
                        <a:rPr lang="en-US" sz="2000" b="0" dirty="0">
                          <a:solidFill>
                            <a:srgbClr val="0000CC"/>
                          </a:solidFill>
                          <a:latin typeface="Calibri" pitchFamily="34" charset="0"/>
                        </a:rPr>
                        <a:t>Praveen</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ctr" fontAlgn="t"/>
                      <a:r>
                        <a:rPr lang="en-US" sz="2000" b="0" dirty="0">
                          <a:solidFill>
                            <a:srgbClr val="0000CC"/>
                          </a:solidFill>
                          <a:latin typeface="Calibri" pitchFamily="34" charset="0"/>
                        </a:rPr>
                        <a:t>Semester 1</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
        <p:nvSpPr>
          <p:cNvPr id="47141" name="TextBox 4">
            <a:extLst>
              <a:ext uri="{FF2B5EF4-FFF2-40B4-BE49-F238E27FC236}">
                <a16:creationId xmlns:a16="http://schemas.microsoft.com/office/drawing/2014/main" id="{ED9C89F1-DDD3-4475-AFFF-74CEE9651567}"/>
              </a:ext>
            </a:extLst>
          </p:cNvPr>
          <p:cNvSpPr txBox="1">
            <a:spLocks noChangeArrowheads="1"/>
          </p:cNvSpPr>
          <p:nvPr/>
        </p:nvSpPr>
        <p:spPr bwMode="auto">
          <a:xfrm>
            <a:off x="1828800" y="5486400"/>
            <a:ext cx="46672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sz="3200">
                <a:latin typeface="Comic Sans MS" panose="030F0702030302020204" pitchFamily="66" charset="0"/>
              </a:rPr>
              <a:t>Whether it is in 5NF?</a:t>
            </a:r>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6B39B87A-90D0-4EC2-8D34-897D0661DF22}"/>
              </a:ext>
            </a:extLst>
          </p:cNvPr>
          <p:cNvSpPr>
            <a:spLocks noGrp="1"/>
          </p:cNvSpPr>
          <p:nvPr>
            <p:ph type="title"/>
          </p:nvPr>
        </p:nvSpPr>
        <p:spPr>
          <a:xfrm>
            <a:off x="685800" y="0"/>
            <a:ext cx="7772400" cy="1143000"/>
          </a:xfrm>
        </p:spPr>
        <p:txBody>
          <a:bodyPr/>
          <a:lstStyle/>
          <a:p>
            <a:r>
              <a:rPr lang="en-US" altLang="en-US" b="1">
                <a:solidFill>
                  <a:srgbClr val="CC0000"/>
                </a:solidFill>
                <a:latin typeface="Agency FB" panose="020B0503020202020204" pitchFamily="34" charset="0"/>
              </a:rPr>
              <a:t>Example</a:t>
            </a:r>
            <a:endParaRPr lang="en-US" altLang="en-US"/>
          </a:p>
        </p:txBody>
      </p:sp>
      <p:graphicFrame>
        <p:nvGraphicFramePr>
          <p:cNvPr id="4" name="Content Placeholder 3">
            <a:extLst>
              <a:ext uri="{FF2B5EF4-FFF2-40B4-BE49-F238E27FC236}">
                <a16:creationId xmlns:a16="http://schemas.microsoft.com/office/drawing/2014/main" id="{F8BA23F7-23D5-4558-B25C-4FC98A1ED70A}"/>
              </a:ext>
            </a:extLst>
          </p:cNvPr>
          <p:cNvGraphicFramePr>
            <a:graphicFrameLocks noGrp="1"/>
          </p:cNvGraphicFramePr>
          <p:nvPr>
            <p:ph idx="1"/>
          </p:nvPr>
        </p:nvGraphicFramePr>
        <p:xfrm>
          <a:off x="533400" y="1066800"/>
          <a:ext cx="3733800" cy="2757488"/>
        </p:xfrm>
        <a:graphic>
          <a:graphicData uri="http://schemas.openxmlformats.org/drawingml/2006/table">
            <a:tbl>
              <a:tblPr/>
              <a:tblGrid>
                <a:gridCol w="1866900">
                  <a:extLst>
                    <a:ext uri="{9D8B030D-6E8A-4147-A177-3AD203B41FA5}">
                      <a16:colId xmlns:a16="http://schemas.microsoft.com/office/drawing/2014/main" val="20000"/>
                    </a:ext>
                  </a:extLst>
                </a:gridCol>
                <a:gridCol w="1866900">
                  <a:extLst>
                    <a:ext uri="{9D8B030D-6E8A-4147-A177-3AD203B41FA5}">
                      <a16:colId xmlns:a16="http://schemas.microsoft.com/office/drawing/2014/main" val="20001"/>
                    </a:ext>
                  </a:extLst>
                </a:gridCol>
              </a:tblGrid>
              <a:tr h="519132">
                <a:tc>
                  <a:txBody>
                    <a:bodyPr/>
                    <a:lstStyle/>
                    <a:p>
                      <a:pPr algn="ctr" fontAlgn="t"/>
                      <a:r>
                        <a:rPr lang="en-US" sz="2000" b="1" dirty="0">
                          <a:solidFill>
                            <a:schemeClr val="bg1"/>
                          </a:solidFill>
                          <a:latin typeface="Calibri" pitchFamily="34" charset="0"/>
                        </a:rPr>
                        <a:t>SUBJECT</a:t>
                      </a:r>
                    </a:p>
                  </a:txBody>
                  <a:tcPr marL="107206" marR="107206" marT="107190" marB="107190">
                    <a:lnL w="9525" cap="flat" cmpd="sng" algn="ctr">
                      <a:solidFill>
                        <a:srgbClr val="F021B8"/>
                      </a:solidFill>
                      <a:prstDash val="solid"/>
                      <a:round/>
                      <a:headEnd type="none" w="med" len="med"/>
                      <a:tailEnd type="none" w="med" len="med"/>
                    </a:lnL>
                    <a:lnR w="9525" cap="flat" cmpd="sng" algn="ctr">
                      <a:solidFill>
                        <a:srgbClr val="F021B8"/>
                      </a:solidFill>
                      <a:prstDash val="solid"/>
                      <a:round/>
                      <a:headEnd type="none" w="med" len="med"/>
                      <a:tailEnd type="none" w="med" len="med"/>
                    </a:lnR>
                    <a:lnT w="9525" cap="flat" cmpd="sng" algn="ctr">
                      <a:solidFill>
                        <a:srgbClr val="F021B8"/>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0000CC"/>
                    </a:solidFill>
                  </a:tcPr>
                </a:tc>
                <a:tc>
                  <a:txBody>
                    <a:bodyPr/>
                    <a:lstStyle/>
                    <a:p>
                      <a:pPr algn="ctr" fontAlgn="t"/>
                      <a:r>
                        <a:rPr lang="en-US" sz="2000" b="1" dirty="0">
                          <a:solidFill>
                            <a:schemeClr val="bg1"/>
                          </a:solidFill>
                          <a:latin typeface="Calibri" pitchFamily="34" charset="0"/>
                        </a:rPr>
                        <a:t>SEMESTER</a:t>
                      </a:r>
                    </a:p>
                  </a:txBody>
                  <a:tcPr marL="107206" marR="107206" marT="107190" marB="107190">
                    <a:lnL w="9525" cap="flat" cmpd="sng" algn="ctr">
                      <a:solidFill>
                        <a:srgbClr val="F021B8"/>
                      </a:solidFill>
                      <a:prstDash val="solid"/>
                      <a:round/>
                      <a:headEnd type="none" w="med" len="med"/>
                      <a:tailEnd type="none" w="med" len="med"/>
                    </a:lnL>
                    <a:lnR w="9525" cap="flat" cmpd="sng" algn="ctr">
                      <a:solidFill>
                        <a:srgbClr val="F021B8"/>
                      </a:solidFill>
                      <a:prstDash val="solid"/>
                      <a:round/>
                      <a:headEnd type="none" w="med" len="med"/>
                      <a:tailEnd type="none" w="med" len="med"/>
                    </a:lnR>
                    <a:lnT w="9525" cap="flat" cmpd="sng" algn="ctr">
                      <a:solidFill>
                        <a:srgbClr val="F021B8"/>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447671">
                <a:tc>
                  <a:txBody>
                    <a:bodyPr/>
                    <a:lstStyle/>
                    <a:p>
                      <a:pPr algn="ctr" fontAlgn="t"/>
                      <a:r>
                        <a:rPr lang="en-US" sz="2000" b="0" dirty="0">
                          <a:solidFill>
                            <a:srgbClr val="0000CC"/>
                          </a:solidFill>
                          <a:latin typeface="Calibri" pitchFamily="34" charset="0"/>
                        </a:rPr>
                        <a:t>Computer</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ctr" fontAlgn="t"/>
                      <a:r>
                        <a:rPr lang="en-US" sz="2000" b="0" dirty="0">
                          <a:solidFill>
                            <a:srgbClr val="0000CC"/>
                          </a:solidFill>
                          <a:latin typeface="Calibri" pitchFamily="34" charset="0"/>
                        </a:rPr>
                        <a:t>Semester 1</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47671">
                <a:tc>
                  <a:txBody>
                    <a:bodyPr/>
                    <a:lstStyle/>
                    <a:p>
                      <a:pPr algn="ctr" fontAlgn="t"/>
                      <a:r>
                        <a:rPr lang="en-US" sz="2000" b="0">
                          <a:solidFill>
                            <a:srgbClr val="0000CC"/>
                          </a:solidFill>
                          <a:latin typeface="Calibri" pitchFamily="34" charset="0"/>
                        </a:rPr>
                        <a:t>Computer</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tc>
                  <a:txBody>
                    <a:bodyPr/>
                    <a:lstStyle/>
                    <a:p>
                      <a:pPr algn="ctr" fontAlgn="t"/>
                      <a:r>
                        <a:rPr lang="en-US" sz="2000" b="0" dirty="0">
                          <a:solidFill>
                            <a:srgbClr val="0000CC"/>
                          </a:solidFill>
                          <a:latin typeface="Calibri" pitchFamily="34" charset="0"/>
                        </a:rPr>
                        <a:t>Semester 1</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extLst>
                  <a:ext uri="{0D108BD9-81ED-4DB2-BD59-A6C34878D82A}">
                    <a16:rowId xmlns:a16="http://schemas.microsoft.com/office/drawing/2014/main" val="10002"/>
                  </a:ext>
                </a:extLst>
              </a:tr>
              <a:tr h="447671">
                <a:tc>
                  <a:txBody>
                    <a:bodyPr/>
                    <a:lstStyle/>
                    <a:p>
                      <a:pPr algn="ctr" fontAlgn="t"/>
                      <a:r>
                        <a:rPr lang="en-US" sz="2000" b="0">
                          <a:solidFill>
                            <a:srgbClr val="0000CC"/>
                          </a:solidFill>
                          <a:latin typeface="Calibri" pitchFamily="34" charset="0"/>
                        </a:rPr>
                        <a:t>Math</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ctr" fontAlgn="t"/>
                      <a:r>
                        <a:rPr lang="en-US" sz="2000" b="0" dirty="0">
                          <a:solidFill>
                            <a:srgbClr val="0000CC"/>
                          </a:solidFill>
                          <a:latin typeface="Calibri" pitchFamily="34" charset="0"/>
                        </a:rPr>
                        <a:t>Semester 1</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47671">
                <a:tc>
                  <a:txBody>
                    <a:bodyPr/>
                    <a:lstStyle/>
                    <a:p>
                      <a:pPr algn="ctr" fontAlgn="t"/>
                      <a:r>
                        <a:rPr lang="en-US" sz="2000" b="0">
                          <a:solidFill>
                            <a:srgbClr val="0000CC"/>
                          </a:solidFill>
                          <a:latin typeface="Calibri" pitchFamily="34" charset="0"/>
                        </a:rPr>
                        <a:t>Math</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tc>
                  <a:txBody>
                    <a:bodyPr/>
                    <a:lstStyle/>
                    <a:p>
                      <a:pPr algn="ctr" fontAlgn="t"/>
                      <a:r>
                        <a:rPr lang="en-US" sz="2000" b="0" dirty="0">
                          <a:solidFill>
                            <a:srgbClr val="0000CC"/>
                          </a:solidFill>
                          <a:latin typeface="Calibri" pitchFamily="34" charset="0"/>
                        </a:rPr>
                        <a:t>Semester 2</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extLst>
                  <a:ext uri="{0D108BD9-81ED-4DB2-BD59-A6C34878D82A}">
                    <a16:rowId xmlns:a16="http://schemas.microsoft.com/office/drawing/2014/main" val="10004"/>
                  </a:ext>
                </a:extLst>
              </a:tr>
              <a:tr h="447671">
                <a:tc>
                  <a:txBody>
                    <a:bodyPr/>
                    <a:lstStyle/>
                    <a:p>
                      <a:pPr algn="ctr" fontAlgn="t"/>
                      <a:r>
                        <a:rPr lang="en-US" sz="2000" b="0">
                          <a:solidFill>
                            <a:srgbClr val="0000CC"/>
                          </a:solidFill>
                          <a:latin typeface="Calibri" pitchFamily="34" charset="0"/>
                        </a:rPr>
                        <a:t>Chemistry</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ctr" fontAlgn="t"/>
                      <a:r>
                        <a:rPr lang="en-US" sz="2000" b="0" dirty="0">
                          <a:solidFill>
                            <a:srgbClr val="0000CC"/>
                          </a:solidFill>
                          <a:latin typeface="Calibri" pitchFamily="34" charset="0"/>
                        </a:rPr>
                        <a:t>Semester 1</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graphicFrame>
        <p:nvGraphicFramePr>
          <p:cNvPr id="7" name="Content Placeholder 3">
            <a:extLst>
              <a:ext uri="{FF2B5EF4-FFF2-40B4-BE49-F238E27FC236}">
                <a16:creationId xmlns:a16="http://schemas.microsoft.com/office/drawing/2014/main" id="{1A6EAA23-A95C-43E6-AFE1-B5A35E16C7A9}"/>
              </a:ext>
            </a:extLst>
          </p:cNvPr>
          <p:cNvGraphicFramePr>
            <a:graphicFrameLocks/>
          </p:cNvGraphicFramePr>
          <p:nvPr/>
        </p:nvGraphicFramePr>
        <p:xfrm>
          <a:off x="5181600" y="1066800"/>
          <a:ext cx="3581400" cy="2757488"/>
        </p:xfrm>
        <a:graphic>
          <a:graphicData uri="http://schemas.openxmlformats.org/drawingml/2006/table">
            <a:tbl>
              <a:tblPr/>
              <a:tblGrid>
                <a:gridCol w="1790700">
                  <a:extLst>
                    <a:ext uri="{9D8B030D-6E8A-4147-A177-3AD203B41FA5}">
                      <a16:colId xmlns:a16="http://schemas.microsoft.com/office/drawing/2014/main" val="20000"/>
                    </a:ext>
                  </a:extLst>
                </a:gridCol>
                <a:gridCol w="1790700">
                  <a:extLst>
                    <a:ext uri="{9D8B030D-6E8A-4147-A177-3AD203B41FA5}">
                      <a16:colId xmlns:a16="http://schemas.microsoft.com/office/drawing/2014/main" val="20001"/>
                    </a:ext>
                  </a:extLst>
                </a:gridCol>
              </a:tblGrid>
              <a:tr h="519132">
                <a:tc>
                  <a:txBody>
                    <a:bodyPr/>
                    <a:lstStyle/>
                    <a:p>
                      <a:pPr algn="ctr" fontAlgn="t"/>
                      <a:r>
                        <a:rPr lang="en-US" sz="2000" b="1" dirty="0">
                          <a:solidFill>
                            <a:schemeClr val="bg1"/>
                          </a:solidFill>
                          <a:latin typeface="Calibri" pitchFamily="34" charset="0"/>
                        </a:rPr>
                        <a:t>SUBJECT</a:t>
                      </a:r>
                    </a:p>
                  </a:txBody>
                  <a:tcPr marL="107206" marR="107206" marT="107190" marB="107190">
                    <a:lnL w="9525" cap="flat" cmpd="sng" algn="ctr">
                      <a:solidFill>
                        <a:srgbClr val="F021B8"/>
                      </a:solidFill>
                      <a:prstDash val="solid"/>
                      <a:round/>
                      <a:headEnd type="none" w="med" len="med"/>
                      <a:tailEnd type="none" w="med" len="med"/>
                    </a:lnL>
                    <a:lnR w="9525" cap="flat" cmpd="sng" algn="ctr">
                      <a:solidFill>
                        <a:srgbClr val="F021B8"/>
                      </a:solidFill>
                      <a:prstDash val="solid"/>
                      <a:round/>
                      <a:headEnd type="none" w="med" len="med"/>
                      <a:tailEnd type="none" w="med" len="med"/>
                    </a:lnR>
                    <a:lnT w="9525" cap="flat" cmpd="sng" algn="ctr">
                      <a:solidFill>
                        <a:srgbClr val="F021B8"/>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0000CC"/>
                    </a:solidFill>
                  </a:tcPr>
                </a:tc>
                <a:tc>
                  <a:txBody>
                    <a:bodyPr/>
                    <a:lstStyle/>
                    <a:p>
                      <a:pPr algn="ctr" fontAlgn="t"/>
                      <a:r>
                        <a:rPr lang="en-US" sz="2000" b="1" dirty="0">
                          <a:solidFill>
                            <a:schemeClr val="bg1"/>
                          </a:solidFill>
                          <a:latin typeface="Calibri" pitchFamily="34" charset="0"/>
                        </a:rPr>
                        <a:t>LECTURER</a:t>
                      </a:r>
                    </a:p>
                  </a:txBody>
                  <a:tcPr marL="107206" marR="107206" marT="107190" marB="107190">
                    <a:lnL w="9525" cap="flat" cmpd="sng" algn="ctr">
                      <a:solidFill>
                        <a:srgbClr val="F021B8"/>
                      </a:solidFill>
                      <a:prstDash val="solid"/>
                      <a:round/>
                      <a:headEnd type="none" w="med" len="med"/>
                      <a:tailEnd type="none" w="med" len="med"/>
                    </a:lnL>
                    <a:lnR w="9525" cap="flat" cmpd="sng" algn="ctr">
                      <a:solidFill>
                        <a:srgbClr val="F021B8"/>
                      </a:solidFill>
                      <a:prstDash val="solid"/>
                      <a:round/>
                      <a:headEnd type="none" w="med" len="med"/>
                      <a:tailEnd type="none" w="med" len="med"/>
                    </a:lnR>
                    <a:lnT w="9525" cap="flat" cmpd="sng" algn="ctr">
                      <a:solidFill>
                        <a:srgbClr val="F021B8"/>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447671">
                <a:tc>
                  <a:txBody>
                    <a:bodyPr/>
                    <a:lstStyle/>
                    <a:p>
                      <a:pPr algn="ctr" fontAlgn="t"/>
                      <a:r>
                        <a:rPr lang="en-US" sz="2000" b="0" dirty="0">
                          <a:solidFill>
                            <a:srgbClr val="0000CC"/>
                          </a:solidFill>
                          <a:latin typeface="Calibri" pitchFamily="34" charset="0"/>
                        </a:rPr>
                        <a:t>Computer</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ctr" fontAlgn="t"/>
                      <a:r>
                        <a:rPr lang="en-US" sz="2000" b="0" dirty="0" err="1">
                          <a:solidFill>
                            <a:srgbClr val="0000CC"/>
                          </a:solidFill>
                          <a:latin typeface="Calibri" pitchFamily="34" charset="0"/>
                        </a:rPr>
                        <a:t>Anshika</a:t>
                      </a:r>
                      <a:endParaRPr lang="en-US" sz="2000" b="0" dirty="0">
                        <a:solidFill>
                          <a:srgbClr val="0000CC"/>
                        </a:solidFill>
                        <a:latin typeface="Calibri" pitchFamily="34" charset="0"/>
                      </a:endParaRP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47671">
                <a:tc>
                  <a:txBody>
                    <a:bodyPr/>
                    <a:lstStyle/>
                    <a:p>
                      <a:pPr algn="ctr" fontAlgn="t"/>
                      <a:r>
                        <a:rPr lang="en-US" sz="2000" b="0">
                          <a:solidFill>
                            <a:srgbClr val="0000CC"/>
                          </a:solidFill>
                          <a:latin typeface="Calibri" pitchFamily="34" charset="0"/>
                        </a:rPr>
                        <a:t>Computer</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tc>
                  <a:txBody>
                    <a:bodyPr/>
                    <a:lstStyle/>
                    <a:p>
                      <a:pPr algn="ctr" fontAlgn="t"/>
                      <a:r>
                        <a:rPr lang="en-US" sz="2000" b="0">
                          <a:solidFill>
                            <a:srgbClr val="0000CC"/>
                          </a:solidFill>
                          <a:latin typeface="Calibri" pitchFamily="34" charset="0"/>
                        </a:rPr>
                        <a:t>John</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extLst>
                  <a:ext uri="{0D108BD9-81ED-4DB2-BD59-A6C34878D82A}">
                    <a16:rowId xmlns:a16="http://schemas.microsoft.com/office/drawing/2014/main" val="10002"/>
                  </a:ext>
                </a:extLst>
              </a:tr>
              <a:tr h="447671">
                <a:tc>
                  <a:txBody>
                    <a:bodyPr/>
                    <a:lstStyle/>
                    <a:p>
                      <a:pPr algn="ctr" fontAlgn="t"/>
                      <a:r>
                        <a:rPr lang="en-US" sz="2000" b="0">
                          <a:solidFill>
                            <a:srgbClr val="0000CC"/>
                          </a:solidFill>
                          <a:latin typeface="Calibri" pitchFamily="34" charset="0"/>
                        </a:rPr>
                        <a:t>Math</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ctr" fontAlgn="t"/>
                      <a:r>
                        <a:rPr lang="en-US" sz="2000" b="0" dirty="0">
                          <a:solidFill>
                            <a:srgbClr val="0000CC"/>
                          </a:solidFill>
                          <a:latin typeface="Calibri" pitchFamily="34" charset="0"/>
                        </a:rPr>
                        <a:t>John</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47671">
                <a:tc>
                  <a:txBody>
                    <a:bodyPr/>
                    <a:lstStyle/>
                    <a:p>
                      <a:pPr algn="ctr" fontAlgn="t"/>
                      <a:r>
                        <a:rPr lang="en-US" sz="2000" b="0">
                          <a:solidFill>
                            <a:srgbClr val="0000CC"/>
                          </a:solidFill>
                          <a:latin typeface="Calibri" pitchFamily="34" charset="0"/>
                        </a:rPr>
                        <a:t>Math</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tc>
                  <a:txBody>
                    <a:bodyPr/>
                    <a:lstStyle/>
                    <a:p>
                      <a:pPr algn="ctr" fontAlgn="t"/>
                      <a:r>
                        <a:rPr lang="en-US" sz="2000" b="0">
                          <a:solidFill>
                            <a:srgbClr val="0000CC"/>
                          </a:solidFill>
                          <a:latin typeface="Calibri" pitchFamily="34" charset="0"/>
                        </a:rPr>
                        <a:t>Akash</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extLst>
                  <a:ext uri="{0D108BD9-81ED-4DB2-BD59-A6C34878D82A}">
                    <a16:rowId xmlns:a16="http://schemas.microsoft.com/office/drawing/2014/main" val="10004"/>
                  </a:ext>
                </a:extLst>
              </a:tr>
              <a:tr h="447671">
                <a:tc>
                  <a:txBody>
                    <a:bodyPr/>
                    <a:lstStyle/>
                    <a:p>
                      <a:pPr algn="ctr" fontAlgn="t"/>
                      <a:r>
                        <a:rPr lang="en-US" sz="2000" b="0">
                          <a:solidFill>
                            <a:srgbClr val="0000CC"/>
                          </a:solidFill>
                          <a:latin typeface="Calibri" pitchFamily="34" charset="0"/>
                        </a:rPr>
                        <a:t>Chemistry</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ctr" fontAlgn="t"/>
                      <a:r>
                        <a:rPr lang="en-US" sz="2000" b="0" dirty="0">
                          <a:solidFill>
                            <a:srgbClr val="0000CC"/>
                          </a:solidFill>
                          <a:latin typeface="Calibri" pitchFamily="34" charset="0"/>
                        </a:rPr>
                        <a:t>Praveen</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graphicFrame>
        <p:nvGraphicFramePr>
          <p:cNvPr id="8" name="Content Placeholder 3">
            <a:extLst>
              <a:ext uri="{FF2B5EF4-FFF2-40B4-BE49-F238E27FC236}">
                <a16:creationId xmlns:a16="http://schemas.microsoft.com/office/drawing/2014/main" id="{96FC21C9-9F23-4FA2-AB9B-1CAF860E19F0}"/>
              </a:ext>
            </a:extLst>
          </p:cNvPr>
          <p:cNvGraphicFramePr>
            <a:graphicFrameLocks/>
          </p:cNvGraphicFramePr>
          <p:nvPr/>
        </p:nvGraphicFramePr>
        <p:xfrm>
          <a:off x="2438400" y="3948113"/>
          <a:ext cx="4191000" cy="2757487"/>
        </p:xfrm>
        <a:graphic>
          <a:graphicData uri="http://schemas.openxmlformats.org/drawingml/2006/table">
            <a:tbl>
              <a:tblPr/>
              <a:tblGrid>
                <a:gridCol w="2095500">
                  <a:extLst>
                    <a:ext uri="{9D8B030D-6E8A-4147-A177-3AD203B41FA5}">
                      <a16:colId xmlns:a16="http://schemas.microsoft.com/office/drawing/2014/main" val="20000"/>
                    </a:ext>
                  </a:extLst>
                </a:gridCol>
                <a:gridCol w="2095500">
                  <a:extLst>
                    <a:ext uri="{9D8B030D-6E8A-4147-A177-3AD203B41FA5}">
                      <a16:colId xmlns:a16="http://schemas.microsoft.com/office/drawing/2014/main" val="20001"/>
                    </a:ext>
                  </a:extLst>
                </a:gridCol>
              </a:tblGrid>
              <a:tr h="519132">
                <a:tc>
                  <a:txBody>
                    <a:bodyPr/>
                    <a:lstStyle/>
                    <a:p>
                      <a:pPr algn="ctr" fontAlgn="t"/>
                      <a:r>
                        <a:rPr lang="en-US" sz="2000" b="1" dirty="0">
                          <a:solidFill>
                            <a:schemeClr val="bg1"/>
                          </a:solidFill>
                          <a:latin typeface="Calibri" pitchFamily="34" charset="0"/>
                        </a:rPr>
                        <a:t>LECTURER</a:t>
                      </a:r>
                    </a:p>
                  </a:txBody>
                  <a:tcPr marL="107206" marR="107206" marT="107189" marB="107189">
                    <a:lnL w="9525" cap="flat" cmpd="sng" algn="ctr">
                      <a:solidFill>
                        <a:srgbClr val="F021B8"/>
                      </a:solidFill>
                      <a:prstDash val="solid"/>
                      <a:round/>
                      <a:headEnd type="none" w="med" len="med"/>
                      <a:tailEnd type="none" w="med" len="med"/>
                    </a:lnL>
                    <a:lnR w="9525" cap="flat" cmpd="sng" algn="ctr">
                      <a:solidFill>
                        <a:srgbClr val="F021B8"/>
                      </a:solidFill>
                      <a:prstDash val="solid"/>
                      <a:round/>
                      <a:headEnd type="none" w="med" len="med"/>
                      <a:tailEnd type="none" w="med" len="med"/>
                    </a:lnR>
                    <a:lnT w="9525" cap="flat" cmpd="sng" algn="ctr">
                      <a:solidFill>
                        <a:srgbClr val="F021B8"/>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0000CC"/>
                    </a:solidFill>
                  </a:tcPr>
                </a:tc>
                <a:tc>
                  <a:txBody>
                    <a:bodyPr/>
                    <a:lstStyle/>
                    <a:p>
                      <a:pPr algn="ctr" fontAlgn="t"/>
                      <a:r>
                        <a:rPr lang="en-US" sz="2000" b="1" dirty="0">
                          <a:solidFill>
                            <a:schemeClr val="bg1"/>
                          </a:solidFill>
                          <a:latin typeface="Calibri" pitchFamily="34" charset="0"/>
                        </a:rPr>
                        <a:t>SEMESTER</a:t>
                      </a:r>
                    </a:p>
                  </a:txBody>
                  <a:tcPr marL="107206" marR="107206" marT="107189" marB="107189">
                    <a:lnL w="9525" cap="flat" cmpd="sng" algn="ctr">
                      <a:solidFill>
                        <a:srgbClr val="F021B8"/>
                      </a:solidFill>
                      <a:prstDash val="solid"/>
                      <a:round/>
                      <a:headEnd type="none" w="med" len="med"/>
                      <a:tailEnd type="none" w="med" len="med"/>
                    </a:lnL>
                    <a:lnR w="9525" cap="flat" cmpd="sng" algn="ctr">
                      <a:solidFill>
                        <a:srgbClr val="F021B8"/>
                      </a:solidFill>
                      <a:prstDash val="solid"/>
                      <a:round/>
                      <a:headEnd type="none" w="med" len="med"/>
                      <a:tailEnd type="none" w="med" len="med"/>
                    </a:lnR>
                    <a:lnT w="9525" cap="flat" cmpd="sng" algn="ctr">
                      <a:solidFill>
                        <a:srgbClr val="F021B8"/>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447671">
                <a:tc>
                  <a:txBody>
                    <a:bodyPr/>
                    <a:lstStyle/>
                    <a:p>
                      <a:pPr algn="ctr" fontAlgn="t"/>
                      <a:r>
                        <a:rPr lang="en-US" sz="2000" b="0" dirty="0" err="1">
                          <a:solidFill>
                            <a:srgbClr val="0000CC"/>
                          </a:solidFill>
                          <a:latin typeface="Calibri" pitchFamily="34" charset="0"/>
                        </a:rPr>
                        <a:t>Anshika</a:t>
                      </a:r>
                      <a:endParaRPr lang="en-US" sz="2000" b="0" dirty="0">
                        <a:solidFill>
                          <a:srgbClr val="0000CC"/>
                        </a:solidFill>
                        <a:latin typeface="Calibri" pitchFamily="34" charset="0"/>
                      </a:endParaRP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ctr" fontAlgn="t"/>
                      <a:r>
                        <a:rPr lang="en-US" sz="2000" b="0" dirty="0">
                          <a:solidFill>
                            <a:srgbClr val="0000CC"/>
                          </a:solidFill>
                          <a:latin typeface="Calibri" pitchFamily="34" charset="0"/>
                        </a:rPr>
                        <a:t>Semester 1</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47671">
                <a:tc>
                  <a:txBody>
                    <a:bodyPr/>
                    <a:lstStyle/>
                    <a:p>
                      <a:pPr algn="ctr" fontAlgn="t"/>
                      <a:r>
                        <a:rPr lang="en-US" sz="2000" b="0">
                          <a:solidFill>
                            <a:srgbClr val="0000CC"/>
                          </a:solidFill>
                          <a:latin typeface="Calibri" pitchFamily="34" charset="0"/>
                        </a:rPr>
                        <a:t>John</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tc>
                  <a:txBody>
                    <a:bodyPr/>
                    <a:lstStyle/>
                    <a:p>
                      <a:pPr algn="ctr" fontAlgn="t"/>
                      <a:r>
                        <a:rPr lang="en-US" sz="2000" b="0" dirty="0">
                          <a:solidFill>
                            <a:srgbClr val="0000CC"/>
                          </a:solidFill>
                          <a:latin typeface="Calibri" pitchFamily="34" charset="0"/>
                        </a:rPr>
                        <a:t>Semester 1</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extLst>
                  <a:ext uri="{0D108BD9-81ED-4DB2-BD59-A6C34878D82A}">
                    <a16:rowId xmlns:a16="http://schemas.microsoft.com/office/drawing/2014/main" val="10002"/>
                  </a:ext>
                </a:extLst>
              </a:tr>
              <a:tr h="447671">
                <a:tc>
                  <a:txBody>
                    <a:bodyPr/>
                    <a:lstStyle/>
                    <a:p>
                      <a:pPr algn="ctr" fontAlgn="t"/>
                      <a:r>
                        <a:rPr lang="en-US" sz="2000" b="0" dirty="0">
                          <a:solidFill>
                            <a:srgbClr val="0000CC"/>
                          </a:solidFill>
                          <a:latin typeface="Calibri" pitchFamily="34" charset="0"/>
                        </a:rPr>
                        <a:t>John</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ctr" fontAlgn="t"/>
                      <a:r>
                        <a:rPr lang="en-US" sz="2000" b="0" dirty="0">
                          <a:solidFill>
                            <a:srgbClr val="0000CC"/>
                          </a:solidFill>
                          <a:latin typeface="Calibri" pitchFamily="34" charset="0"/>
                        </a:rPr>
                        <a:t>Semester 1</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47671">
                <a:tc>
                  <a:txBody>
                    <a:bodyPr/>
                    <a:lstStyle/>
                    <a:p>
                      <a:pPr algn="ctr" fontAlgn="t"/>
                      <a:r>
                        <a:rPr lang="en-US" sz="2000" b="0">
                          <a:solidFill>
                            <a:srgbClr val="0000CC"/>
                          </a:solidFill>
                          <a:latin typeface="Calibri" pitchFamily="34" charset="0"/>
                        </a:rPr>
                        <a:t>Akash</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tc>
                  <a:txBody>
                    <a:bodyPr/>
                    <a:lstStyle/>
                    <a:p>
                      <a:pPr algn="ctr" fontAlgn="t"/>
                      <a:r>
                        <a:rPr lang="en-US" sz="2000" b="0" dirty="0">
                          <a:solidFill>
                            <a:srgbClr val="0000CC"/>
                          </a:solidFill>
                          <a:latin typeface="Calibri" pitchFamily="34" charset="0"/>
                        </a:rPr>
                        <a:t>Semester 2</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extLst>
                  <a:ext uri="{0D108BD9-81ED-4DB2-BD59-A6C34878D82A}">
                    <a16:rowId xmlns:a16="http://schemas.microsoft.com/office/drawing/2014/main" val="10004"/>
                  </a:ext>
                </a:extLst>
              </a:tr>
              <a:tr h="447671">
                <a:tc>
                  <a:txBody>
                    <a:bodyPr/>
                    <a:lstStyle/>
                    <a:p>
                      <a:pPr algn="ctr" fontAlgn="t"/>
                      <a:r>
                        <a:rPr lang="en-US" sz="2000" b="0" dirty="0">
                          <a:solidFill>
                            <a:srgbClr val="0000CC"/>
                          </a:solidFill>
                          <a:latin typeface="Calibri" pitchFamily="34" charset="0"/>
                        </a:rPr>
                        <a:t>Praveen</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ctr" fontAlgn="t"/>
                      <a:r>
                        <a:rPr lang="en-US" sz="2000" b="0" dirty="0">
                          <a:solidFill>
                            <a:srgbClr val="0000CC"/>
                          </a:solidFill>
                          <a:latin typeface="Calibri" pitchFamily="34" charset="0"/>
                        </a:rPr>
                        <a:t>Semester 1</a:t>
                      </a:r>
                    </a:p>
                  </a:txBody>
                  <a:tcPr marL="71470" marR="71470" marT="71459" marB="714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78A4CC02-3393-4D28-9323-9A5DC7560121}"/>
              </a:ext>
            </a:extLst>
          </p:cNvPr>
          <p:cNvSpPr>
            <a:spLocks noGrp="1"/>
          </p:cNvSpPr>
          <p:nvPr>
            <p:ph type="title"/>
          </p:nvPr>
        </p:nvSpPr>
        <p:spPr>
          <a:xfrm>
            <a:off x="685800" y="304800"/>
            <a:ext cx="7772400" cy="1143000"/>
          </a:xfrm>
        </p:spPr>
        <p:txBody>
          <a:bodyPr/>
          <a:lstStyle/>
          <a:p>
            <a:pPr eaLnBrk="1" hangingPunct="1"/>
            <a:r>
              <a:rPr lang="en-US" altLang="en-US" b="1">
                <a:solidFill>
                  <a:srgbClr val="C00000"/>
                </a:solidFill>
                <a:latin typeface="Agency FB" panose="020B0503020202020204" pitchFamily="34" charset="0"/>
                <a:cs typeface="Times New Roman" panose="02020603050405020304" pitchFamily="18" charset="0"/>
              </a:rPr>
              <a:t>Issues due to data redundancy</a:t>
            </a:r>
            <a:endParaRPr lang="en-US" altLang="en-US" b="1">
              <a:solidFill>
                <a:srgbClr val="C00000"/>
              </a:solidFill>
              <a:latin typeface="Agency FB" panose="020B0503020202020204" pitchFamily="34" charset="0"/>
            </a:endParaRPr>
          </a:p>
        </p:txBody>
      </p:sp>
      <p:sp>
        <p:nvSpPr>
          <p:cNvPr id="6147" name="Content Placeholder 2">
            <a:extLst>
              <a:ext uri="{FF2B5EF4-FFF2-40B4-BE49-F238E27FC236}">
                <a16:creationId xmlns:a16="http://schemas.microsoft.com/office/drawing/2014/main" id="{1A4512F8-68AF-41D2-8078-7DB118978E53}"/>
              </a:ext>
            </a:extLst>
          </p:cNvPr>
          <p:cNvSpPr>
            <a:spLocks noGrp="1"/>
          </p:cNvSpPr>
          <p:nvPr>
            <p:ph idx="1"/>
          </p:nvPr>
        </p:nvSpPr>
        <p:spPr>
          <a:xfrm>
            <a:off x="685800" y="1371600"/>
            <a:ext cx="7772400" cy="4114800"/>
          </a:xfrm>
        </p:spPr>
        <p:txBody>
          <a:bodyPr/>
          <a:lstStyle/>
          <a:p>
            <a:pPr marL="933450" lvl="1" indent="-533400" eaLnBrk="1" hangingPunct="1">
              <a:buFont typeface="Wingdings" panose="05000000000000000000" pitchFamily="2" charset="2"/>
              <a:buChar char="q"/>
            </a:pPr>
            <a:r>
              <a:rPr lang="en-US" altLang="en-US">
                <a:solidFill>
                  <a:srgbClr val="FF0000"/>
                </a:solidFill>
                <a:latin typeface="Comic Sans MS" panose="030F0702030302020204" pitchFamily="66" charset="0"/>
                <a:cs typeface="Times New Roman" panose="02020603050405020304" pitchFamily="18" charset="0"/>
              </a:rPr>
              <a:t>Insertion Anomaly</a:t>
            </a:r>
          </a:p>
          <a:p>
            <a:pPr marL="933450" lvl="1" indent="-533400" eaLnBrk="1" hangingPunct="1">
              <a:buFont typeface="Wingdings" panose="05000000000000000000" pitchFamily="2" charset="2"/>
              <a:buChar char="q"/>
            </a:pPr>
            <a:r>
              <a:rPr lang="en-US" altLang="en-US">
                <a:solidFill>
                  <a:srgbClr val="0000CC"/>
                </a:solidFill>
                <a:latin typeface="Comic Sans MS" panose="030F0702030302020204" pitchFamily="66" charset="0"/>
                <a:cs typeface="Times New Roman" panose="02020603050405020304" pitchFamily="18" charset="0"/>
              </a:rPr>
              <a:t>Deletion Anomaly</a:t>
            </a:r>
          </a:p>
          <a:p>
            <a:pPr marL="933450" lvl="1" indent="-533400" eaLnBrk="1" hangingPunct="1">
              <a:buFont typeface="Wingdings" panose="05000000000000000000" pitchFamily="2" charset="2"/>
              <a:buChar char="q"/>
            </a:pPr>
            <a:r>
              <a:rPr lang="en-US" altLang="en-US">
                <a:solidFill>
                  <a:srgbClr val="0000CC"/>
                </a:solidFill>
                <a:latin typeface="Comic Sans MS" panose="030F0702030302020204" pitchFamily="66" charset="0"/>
                <a:cs typeface="Times New Roman" panose="02020603050405020304" pitchFamily="18" charset="0"/>
              </a:rPr>
              <a:t>Update Anomaly</a:t>
            </a:r>
          </a:p>
          <a:p>
            <a:pPr eaLnBrk="1" hangingPunct="1"/>
            <a:endParaRPr lang="en-US" altLang="en-US"/>
          </a:p>
        </p:txBody>
      </p:sp>
      <p:graphicFrame>
        <p:nvGraphicFramePr>
          <p:cNvPr id="4" name="Content Placeholder 3">
            <a:extLst>
              <a:ext uri="{FF2B5EF4-FFF2-40B4-BE49-F238E27FC236}">
                <a16:creationId xmlns:a16="http://schemas.microsoft.com/office/drawing/2014/main" id="{C42DDD9D-748C-4B0B-83D1-F3A90ACA19B3}"/>
              </a:ext>
            </a:extLst>
          </p:cNvPr>
          <p:cNvGraphicFramePr>
            <a:graphicFrameLocks/>
          </p:cNvGraphicFramePr>
          <p:nvPr/>
        </p:nvGraphicFramePr>
        <p:xfrm>
          <a:off x="533400" y="3276600"/>
          <a:ext cx="8001000" cy="2925763"/>
        </p:xfrm>
        <a:graphic>
          <a:graphicData uri="http://schemas.openxmlformats.org/drawingml/2006/table">
            <a:tbl>
              <a:tblPr/>
              <a:tblGrid>
                <a:gridCol w="1561171">
                  <a:extLst>
                    <a:ext uri="{9D8B030D-6E8A-4147-A177-3AD203B41FA5}">
                      <a16:colId xmlns:a16="http://schemas.microsoft.com/office/drawing/2014/main" val="20000"/>
                    </a:ext>
                  </a:extLst>
                </a:gridCol>
                <a:gridCol w="1561171">
                  <a:extLst>
                    <a:ext uri="{9D8B030D-6E8A-4147-A177-3AD203B41FA5}">
                      <a16:colId xmlns:a16="http://schemas.microsoft.com/office/drawing/2014/main" val="20001"/>
                    </a:ext>
                  </a:extLst>
                </a:gridCol>
                <a:gridCol w="1561171">
                  <a:extLst>
                    <a:ext uri="{9D8B030D-6E8A-4147-A177-3AD203B41FA5}">
                      <a16:colId xmlns:a16="http://schemas.microsoft.com/office/drawing/2014/main" val="20002"/>
                    </a:ext>
                  </a:extLst>
                </a:gridCol>
                <a:gridCol w="1756318">
                  <a:extLst>
                    <a:ext uri="{9D8B030D-6E8A-4147-A177-3AD203B41FA5}">
                      <a16:colId xmlns:a16="http://schemas.microsoft.com/office/drawing/2014/main" val="20003"/>
                    </a:ext>
                  </a:extLst>
                </a:gridCol>
                <a:gridCol w="1561171">
                  <a:extLst>
                    <a:ext uri="{9D8B030D-6E8A-4147-A177-3AD203B41FA5}">
                      <a16:colId xmlns:a16="http://schemas.microsoft.com/office/drawing/2014/main" val="20004"/>
                    </a:ext>
                  </a:extLst>
                </a:gridCol>
              </a:tblGrid>
              <a:tr h="487627">
                <a:tc>
                  <a:txBody>
                    <a:bodyPr/>
                    <a:lstStyle/>
                    <a:p>
                      <a:pPr algn="ctr" fontAlgn="b"/>
                      <a:r>
                        <a:rPr lang="en-US" sz="2400" b="1" i="0" u="none" strike="noStrike" dirty="0">
                          <a:solidFill>
                            <a:schemeClr val="bg1"/>
                          </a:solidFill>
                          <a:latin typeface="Arial" pitchFamily="34" charset="0"/>
                          <a:cs typeface="Arial" pitchFamily="34" charset="0"/>
                        </a:rPr>
                        <a:t>Roll No</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Name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Branch</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HOD</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err="1">
                          <a:solidFill>
                            <a:schemeClr val="bg1"/>
                          </a:solidFill>
                          <a:latin typeface="Arial" pitchFamily="34" charset="0"/>
                          <a:cs typeface="Arial" pitchFamily="34" charset="0"/>
                        </a:rPr>
                        <a:t>Off_Tel</a:t>
                      </a:r>
                      <a:endParaRPr lang="en-US" sz="2400" b="1" i="0" u="none" strike="noStrike" dirty="0">
                        <a:solidFill>
                          <a:schemeClr val="bg1"/>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487627">
                <a:tc>
                  <a:txBody>
                    <a:bodyPr/>
                    <a:lstStyle/>
                    <a:p>
                      <a:pPr algn="ctr" fontAlgn="b"/>
                      <a:r>
                        <a:rPr lang="en-US" sz="2400" b="0" i="0" u="none" strike="noStrike" dirty="0">
                          <a:solidFill>
                            <a:srgbClr val="0000CC"/>
                          </a:solidFill>
                          <a:latin typeface="Arial" pitchFamily="34" charset="0"/>
                          <a:cs typeface="Arial" pitchFamily="34" charset="0"/>
                        </a:rPr>
                        <a:t>1</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Ahmed</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CSE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FF0000"/>
                          </a:solidFill>
                          <a:latin typeface="Arial" pitchFamily="34" charset="0"/>
                          <a:cs typeface="Arial" pitchFamily="34" charset="0"/>
                        </a:rPr>
                        <a:t>Mr.Keshav</a:t>
                      </a:r>
                      <a:endParaRPr lang="en-US" sz="2400" b="0" i="0" u="none" strike="noStrike" dirty="0">
                        <a:solidFill>
                          <a:srgbClr val="FF0000"/>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2486954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87627">
                <a:tc>
                  <a:txBody>
                    <a:bodyPr/>
                    <a:lstStyle/>
                    <a:p>
                      <a:pPr algn="ctr" fontAlgn="b"/>
                      <a:r>
                        <a:rPr lang="en-US" sz="2400" b="0" i="0" u="none" strike="noStrike" dirty="0">
                          <a:solidFill>
                            <a:srgbClr val="0000CC"/>
                          </a:solidFill>
                          <a:latin typeface="Arial" pitchFamily="34" charset="0"/>
                          <a:cs typeface="Arial" pitchFamily="34" charset="0"/>
                        </a:rPr>
                        <a:t>2</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Balaji</a:t>
                      </a:r>
                      <a:endParaRPr lang="en-US" sz="2400" b="0" i="0" u="none" strike="noStrike" dirty="0">
                        <a:solidFill>
                          <a:srgbClr val="0000CC"/>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FF0000"/>
                          </a:solidFill>
                          <a:latin typeface="Arial" pitchFamily="34" charset="0"/>
                          <a:cs typeface="Arial" pitchFamily="34" charset="0"/>
                        </a:rPr>
                        <a:t>CSE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FF0000"/>
                          </a:solidFill>
                          <a:latin typeface="Arial" pitchFamily="34" charset="0"/>
                          <a:cs typeface="Arial" pitchFamily="34" charset="0"/>
                        </a:rPr>
                        <a:t>Mr.Keshav</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2486954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87627">
                <a:tc>
                  <a:txBody>
                    <a:bodyPr/>
                    <a:lstStyle/>
                    <a:p>
                      <a:pPr algn="ctr" fontAlgn="b"/>
                      <a:r>
                        <a:rPr lang="en-US" sz="2400" b="0" i="0" u="none" strike="noStrike">
                          <a:solidFill>
                            <a:srgbClr val="0000CC"/>
                          </a:solidFill>
                          <a:latin typeface="Arial" pitchFamily="34" charset="0"/>
                          <a:cs typeface="Arial" pitchFamily="34" charset="0"/>
                        </a:rPr>
                        <a:t>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Cathrine</a:t>
                      </a:r>
                      <a:endParaRPr lang="en-US" sz="2400" b="0" i="0" u="none" strike="noStrike" dirty="0">
                        <a:solidFill>
                          <a:srgbClr val="0000CC"/>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CSE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FF0000"/>
                          </a:solidFill>
                          <a:latin typeface="Arial" pitchFamily="34" charset="0"/>
                          <a:cs typeface="Arial" pitchFamily="34" charset="0"/>
                        </a:rPr>
                        <a:t>Mr.Keshav</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2486954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87627">
                <a:tc>
                  <a:txBody>
                    <a:bodyPr/>
                    <a:lstStyle/>
                    <a:p>
                      <a:pPr algn="ctr" fontAlgn="b"/>
                      <a:r>
                        <a:rPr lang="en-US" sz="2400" b="0" i="0" u="none" strike="noStrike">
                          <a:solidFill>
                            <a:srgbClr val="0000CC"/>
                          </a:solidFill>
                          <a:latin typeface="Arial" pitchFamily="34" charset="0"/>
                          <a:cs typeface="Arial" pitchFamily="34" charset="0"/>
                        </a:rPr>
                        <a:t>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David</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CSE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FF0000"/>
                          </a:solidFill>
                          <a:latin typeface="Arial" pitchFamily="34" charset="0"/>
                          <a:cs typeface="Arial" pitchFamily="34" charset="0"/>
                        </a:rPr>
                        <a:t>Mr.Keshav</a:t>
                      </a:r>
                      <a:endParaRPr lang="en-US" sz="2400" b="0" i="0" u="none" strike="noStrike" dirty="0">
                        <a:solidFill>
                          <a:srgbClr val="FF0000"/>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2486954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87627">
                <a:tc>
                  <a:txBody>
                    <a:bodyPr/>
                    <a:lstStyle/>
                    <a:p>
                      <a:pPr algn="ctr" fontAlgn="b"/>
                      <a:r>
                        <a:rPr lang="en-US" sz="2400" b="0" i="0" u="none" strike="noStrike" dirty="0">
                          <a:solidFill>
                            <a:srgbClr val="0000CC"/>
                          </a:solidFill>
                          <a:latin typeface="Arial" pitchFamily="34" charset="0"/>
                          <a:cs typeface="Arial" pitchFamily="34" charset="0"/>
                        </a:rPr>
                        <a:t>5</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Elamaran</a:t>
                      </a:r>
                      <a:endParaRPr lang="en-US" sz="2400" b="0" i="0" u="none" strike="noStrike" dirty="0">
                        <a:solidFill>
                          <a:srgbClr val="0000CC"/>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CSE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ctr" fontAlgn="b"/>
                      <a:r>
                        <a:rPr lang="en-US" sz="2400" b="0" i="0" u="none" strike="noStrike" dirty="0" err="1">
                          <a:solidFill>
                            <a:srgbClr val="FF0000"/>
                          </a:solidFill>
                          <a:latin typeface="Arial" pitchFamily="34" charset="0"/>
                          <a:cs typeface="Arial" pitchFamily="34" charset="0"/>
                        </a:rPr>
                        <a:t>Mr.Keshav</a:t>
                      </a:r>
                      <a:endParaRPr lang="en-US" sz="2400" b="0" i="0" u="none" strike="noStrike" dirty="0">
                        <a:solidFill>
                          <a:srgbClr val="FF0000"/>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ctr" fontAlgn="b"/>
                      <a:r>
                        <a:rPr lang="en-US" sz="2400" b="0" i="0" u="none" strike="noStrike" dirty="0">
                          <a:solidFill>
                            <a:srgbClr val="FF0000"/>
                          </a:solidFill>
                          <a:latin typeface="Arial" pitchFamily="34" charset="0"/>
                          <a:cs typeface="Arial" pitchFamily="34" charset="0"/>
                        </a:rPr>
                        <a:t>2486954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5"/>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anim calcmode="lin" valueType="num">
                                      <p:cBhvr additive="base">
                                        <p:cTn id="11" dur="500" fill="hold"/>
                                        <p:tgtEl>
                                          <p:spTgt spid="614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14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anim calcmode="lin" valueType="num">
                                      <p:cBhvr additive="base">
                                        <p:cTn id="15" dur="500" fill="hold"/>
                                        <p:tgtEl>
                                          <p:spTgt spid="614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1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A3804DC3-34CF-484D-BBE1-8443F10DCB17}"/>
              </a:ext>
            </a:extLst>
          </p:cNvPr>
          <p:cNvSpPr>
            <a:spLocks noGrp="1"/>
          </p:cNvSpPr>
          <p:nvPr>
            <p:ph type="title"/>
          </p:nvPr>
        </p:nvSpPr>
        <p:spPr>
          <a:xfrm>
            <a:off x="685800" y="304800"/>
            <a:ext cx="7772400" cy="1143000"/>
          </a:xfrm>
        </p:spPr>
        <p:txBody>
          <a:bodyPr/>
          <a:lstStyle/>
          <a:p>
            <a:pPr eaLnBrk="1" hangingPunct="1"/>
            <a:r>
              <a:rPr lang="en-US" altLang="en-US" b="1">
                <a:solidFill>
                  <a:srgbClr val="C00000"/>
                </a:solidFill>
                <a:latin typeface="Agency FB" panose="020B0503020202020204" pitchFamily="34" charset="0"/>
                <a:cs typeface="Times New Roman" panose="02020603050405020304" pitchFamily="18" charset="0"/>
              </a:rPr>
              <a:t>Issues due to data redundancy</a:t>
            </a:r>
            <a:endParaRPr lang="en-US" altLang="en-US" b="1">
              <a:solidFill>
                <a:srgbClr val="C00000"/>
              </a:solidFill>
              <a:latin typeface="Agency FB" panose="020B0503020202020204" pitchFamily="34" charset="0"/>
            </a:endParaRPr>
          </a:p>
        </p:txBody>
      </p:sp>
      <p:sp>
        <p:nvSpPr>
          <p:cNvPr id="7171" name="Content Placeholder 2">
            <a:extLst>
              <a:ext uri="{FF2B5EF4-FFF2-40B4-BE49-F238E27FC236}">
                <a16:creationId xmlns:a16="http://schemas.microsoft.com/office/drawing/2014/main" id="{D0BA9AE7-C52A-46DC-879B-EB5780841DE2}"/>
              </a:ext>
            </a:extLst>
          </p:cNvPr>
          <p:cNvSpPr>
            <a:spLocks noGrp="1"/>
          </p:cNvSpPr>
          <p:nvPr>
            <p:ph idx="1"/>
          </p:nvPr>
        </p:nvSpPr>
        <p:spPr>
          <a:xfrm>
            <a:off x="685800" y="1371600"/>
            <a:ext cx="7772400" cy="4114800"/>
          </a:xfrm>
        </p:spPr>
        <p:txBody>
          <a:bodyPr/>
          <a:lstStyle/>
          <a:p>
            <a:pPr marL="933450" lvl="1" indent="-533400" eaLnBrk="1" hangingPunct="1">
              <a:buFont typeface="Wingdings" panose="05000000000000000000" pitchFamily="2" charset="2"/>
              <a:buChar char="q"/>
            </a:pPr>
            <a:r>
              <a:rPr lang="en-US" altLang="en-US">
                <a:solidFill>
                  <a:srgbClr val="0000CC"/>
                </a:solidFill>
                <a:latin typeface="Comic Sans MS" panose="030F0702030302020204" pitchFamily="66" charset="0"/>
                <a:cs typeface="Times New Roman" panose="02020603050405020304" pitchFamily="18" charset="0"/>
              </a:rPr>
              <a:t>Insertion Anomaly</a:t>
            </a:r>
          </a:p>
          <a:p>
            <a:pPr marL="933450" lvl="1" indent="-533400" eaLnBrk="1" hangingPunct="1">
              <a:buFont typeface="Wingdings" panose="05000000000000000000" pitchFamily="2" charset="2"/>
              <a:buChar char="q"/>
            </a:pPr>
            <a:r>
              <a:rPr lang="en-US" altLang="en-US">
                <a:solidFill>
                  <a:srgbClr val="FF0000"/>
                </a:solidFill>
                <a:latin typeface="Comic Sans MS" panose="030F0702030302020204" pitchFamily="66" charset="0"/>
                <a:cs typeface="Times New Roman" panose="02020603050405020304" pitchFamily="18" charset="0"/>
              </a:rPr>
              <a:t>Deletion Anomaly</a:t>
            </a:r>
          </a:p>
          <a:p>
            <a:pPr marL="933450" lvl="1" indent="-533400" eaLnBrk="1" hangingPunct="1">
              <a:buFont typeface="Wingdings" panose="05000000000000000000" pitchFamily="2" charset="2"/>
              <a:buChar char="q"/>
            </a:pPr>
            <a:r>
              <a:rPr lang="en-US" altLang="en-US">
                <a:solidFill>
                  <a:srgbClr val="0000CC"/>
                </a:solidFill>
                <a:latin typeface="Comic Sans MS" panose="030F0702030302020204" pitchFamily="66" charset="0"/>
                <a:cs typeface="Times New Roman" panose="02020603050405020304" pitchFamily="18" charset="0"/>
              </a:rPr>
              <a:t>Update Anomaly</a:t>
            </a:r>
          </a:p>
          <a:p>
            <a:pPr eaLnBrk="1" hangingPunct="1"/>
            <a:endParaRPr lang="en-US" altLang="en-US"/>
          </a:p>
        </p:txBody>
      </p:sp>
      <p:graphicFrame>
        <p:nvGraphicFramePr>
          <p:cNvPr id="4" name="Content Placeholder 3">
            <a:extLst>
              <a:ext uri="{FF2B5EF4-FFF2-40B4-BE49-F238E27FC236}">
                <a16:creationId xmlns:a16="http://schemas.microsoft.com/office/drawing/2014/main" id="{399600C6-8A9D-4196-9C61-09DF09F4070B}"/>
              </a:ext>
            </a:extLst>
          </p:cNvPr>
          <p:cNvGraphicFramePr>
            <a:graphicFrameLocks/>
          </p:cNvGraphicFramePr>
          <p:nvPr/>
        </p:nvGraphicFramePr>
        <p:xfrm>
          <a:off x="533400" y="3276600"/>
          <a:ext cx="8001000" cy="974725"/>
        </p:xfrm>
        <a:graphic>
          <a:graphicData uri="http://schemas.openxmlformats.org/drawingml/2006/table">
            <a:tbl>
              <a:tblPr/>
              <a:tblGrid>
                <a:gridCol w="1561171">
                  <a:extLst>
                    <a:ext uri="{9D8B030D-6E8A-4147-A177-3AD203B41FA5}">
                      <a16:colId xmlns:a16="http://schemas.microsoft.com/office/drawing/2014/main" val="20000"/>
                    </a:ext>
                  </a:extLst>
                </a:gridCol>
                <a:gridCol w="1561171">
                  <a:extLst>
                    <a:ext uri="{9D8B030D-6E8A-4147-A177-3AD203B41FA5}">
                      <a16:colId xmlns:a16="http://schemas.microsoft.com/office/drawing/2014/main" val="20001"/>
                    </a:ext>
                  </a:extLst>
                </a:gridCol>
                <a:gridCol w="1561171">
                  <a:extLst>
                    <a:ext uri="{9D8B030D-6E8A-4147-A177-3AD203B41FA5}">
                      <a16:colId xmlns:a16="http://schemas.microsoft.com/office/drawing/2014/main" val="20002"/>
                    </a:ext>
                  </a:extLst>
                </a:gridCol>
                <a:gridCol w="1756318">
                  <a:extLst>
                    <a:ext uri="{9D8B030D-6E8A-4147-A177-3AD203B41FA5}">
                      <a16:colId xmlns:a16="http://schemas.microsoft.com/office/drawing/2014/main" val="20003"/>
                    </a:ext>
                  </a:extLst>
                </a:gridCol>
                <a:gridCol w="1561171">
                  <a:extLst>
                    <a:ext uri="{9D8B030D-6E8A-4147-A177-3AD203B41FA5}">
                      <a16:colId xmlns:a16="http://schemas.microsoft.com/office/drawing/2014/main" val="20004"/>
                    </a:ext>
                  </a:extLst>
                </a:gridCol>
              </a:tblGrid>
              <a:tr h="487363">
                <a:tc>
                  <a:txBody>
                    <a:bodyPr/>
                    <a:lstStyle/>
                    <a:p>
                      <a:pPr algn="ctr" fontAlgn="b"/>
                      <a:r>
                        <a:rPr lang="en-US" sz="2400" b="1" i="0" u="none" strike="noStrike" dirty="0">
                          <a:solidFill>
                            <a:schemeClr val="bg1"/>
                          </a:solidFill>
                          <a:latin typeface="Arial" pitchFamily="34" charset="0"/>
                          <a:cs typeface="Arial" pitchFamily="34" charset="0"/>
                        </a:rPr>
                        <a:t>Roll No</a:t>
                      </a:r>
                    </a:p>
                  </a:txBody>
                  <a:tcPr marL="9525" marR="9525"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Name</a:t>
                      </a:r>
                    </a:p>
                  </a:txBody>
                  <a:tcPr marL="9525" marR="9525"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Branch</a:t>
                      </a:r>
                    </a:p>
                  </a:txBody>
                  <a:tcPr marL="9525" marR="9525"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HOD</a:t>
                      </a:r>
                    </a:p>
                  </a:txBody>
                  <a:tcPr marL="9525" marR="9525"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err="1">
                          <a:solidFill>
                            <a:schemeClr val="bg1"/>
                          </a:solidFill>
                          <a:latin typeface="Arial" pitchFamily="34" charset="0"/>
                          <a:cs typeface="Arial" pitchFamily="34" charset="0"/>
                        </a:rPr>
                        <a:t>Off_Tel</a:t>
                      </a:r>
                      <a:endParaRPr lang="en-US" sz="2400" b="1" i="0" u="none" strike="noStrike" dirty="0">
                        <a:solidFill>
                          <a:schemeClr val="bg1"/>
                        </a:solidFill>
                        <a:latin typeface="Arial" pitchFamily="34" charset="0"/>
                        <a:cs typeface="Arial" pitchFamily="34" charset="0"/>
                      </a:endParaRPr>
                    </a:p>
                  </a:txBody>
                  <a:tcPr marL="9525" marR="9525"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487363">
                <a:tc>
                  <a:txBody>
                    <a:bodyPr/>
                    <a:lstStyle/>
                    <a:p>
                      <a:pPr algn="ctr" fontAlgn="b"/>
                      <a:r>
                        <a:rPr lang="en-US" sz="2400" b="0" i="0" u="none" strike="noStrike" dirty="0">
                          <a:solidFill>
                            <a:srgbClr val="0000CC"/>
                          </a:solidFill>
                          <a:latin typeface="Arial" pitchFamily="34" charset="0"/>
                          <a:cs typeface="Arial" pitchFamily="34" charset="0"/>
                        </a:rPr>
                        <a:t>1</a:t>
                      </a:r>
                    </a:p>
                  </a:txBody>
                  <a:tcPr marL="9525" marR="9525"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Ahmed</a:t>
                      </a:r>
                    </a:p>
                  </a:txBody>
                  <a:tcPr marL="9525" marR="9525"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CSE</a:t>
                      </a:r>
                    </a:p>
                  </a:txBody>
                  <a:tcPr marL="9525" marR="9525"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FF0000"/>
                          </a:solidFill>
                          <a:latin typeface="Arial" pitchFamily="34" charset="0"/>
                          <a:cs typeface="Arial" pitchFamily="34" charset="0"/>
                        </a:rPr>
                        <a:t>Mr.Keshav</a:t>
                      </a:r>
                      <a:endParaRPr lang="en-US" sz="2400" b="0" i="0" u="none" strike="noStrike" dirty="0">
                        <a:solidFill>
                          <a:srgbClr val="FF0000"/>
                        </a:solidFill>
                        <a:latin typeface="Arial" pitchFamily="34" charset="0"/>
                        <a:cs typeface="Arial" pitchFamily="34" charset="0"/>
                      </a:endParaRPr>
                    </a:p>
                  </a:txBody>
                  <a:tcPr marL="9525" marR="9525"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2486954</a:t>
                      </a:r>
                    </a:p>
                  </a:txBody>
                  <a:tcPr marL="9525" marR="9525"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5" name="Content Placeholder 3">
            <a:extLst>
              <a:ext uri="{FF2B5EF4-FFF2-40B4-BE49-F238E27FC236}">
                <a16:creationId xmlns:a16="http://schemas.microsoft.com/office/drawing/2014/main" id="{56A18834-A6B1-4419-AA50-EBFEAF57722B}"/>
              </a:ext>
            </a:extLst>
          </p:cNvPr>
          <p:cNvGraphicFramePr>
            <a:graphicFrameLocks/>
          </p:cNvGraphicFramePr>
          <p:nvPr/>
        </p:nvGraphicFramePr>
        <p:xfrm>
          <a:off x="533400" y="4800600"/>
          <a:ext cx="8001000" cy="487363"/>
        </p:xfrm>
        <a:graphic>
          <a:graphicData uri="http://schemas.openxmlformats.org/drawingml/2006/table">
            <a:tbl>
              <a:tblPr/>
              <a:tblGrid>
                <a:gridCol w="1561171">
                  <a:extLst>
                    <a:ext uri="{9D8B030D-6E8A-4147-A177-3AD203B41FA5}">
                      <a16:colId xmlns:a16="http://schemas.microsoft.com/office/drawing/2014/main" val="20000"/>
                    </a:ext>
                  </a:extLst>
                </a:gridCol>
                <a:gridCol w="1561171">
                  <a:extLst>
                    <a:ext uri="{9D8B030D-6E8A-4147-A177-3AD203B41FA5}">
                      <a16:colId xmlns:a16="http://schemas.microsoft.com/office/drawing/2014/main" val="20001"/>
                    </a:ext>
                  </a:extLst>
                </a:gridCol>
                <a:gridCol w="1561171">
                  <a:extLst>
                    <a:ext uri="{9D8B030D-6E8A-4147-A177-3AD203B41FA5}">
                      <a16:colId xmlns:a16="http://schemas.microsoft.com/office/drawing/2014/main" val="20002"/>
                    </a:ext>
                  </a:extLst>
                </a:gridCol>
                <a:gridCol w="1756318">
                  <a:extLst>
                    <a:ext uri="{9D8B030D-6E8A-4147-A177-3AD203B41FA5}">
                      <a16:colId xmlns:a16="http://schemas.microsoft.com/office/drawing/2014/main" val="20003"/>
                    </a:ext>
                  </a:extLst>
                </a:gridCol>
                <a:gridCol w="1561171">
                  <a:extLst>
                    <a:ext uri="{9D8B030D-6E8A-4147-A177-3AD203B41FA5}">
                      <a16:colId xmlns:a16="http://schemas.microsoft.com/office/drawing/2014/main" val="20004"/>
                    </a:ext>
                  </a:extLst>
                </a:gridCol>
              </a:tblGrid>
              <a:tr h="487363">
                <a:tc>
                  <a:txBody>
                    <a:bodyPr/>
                    <a:lstStyle/>
                    <a:p>
                      <a:pPr algn="ctr" fontAlgn="b"/>
                      <a:r>
                        <a:rPr lang="en-US" sz="2400" b="1" i="0" u="none" strike="noStrike" dirty="0">
                          <a:solidFill>
                            <a:schemeClr val="bg1"/>
                          </a:solidFill>
                          <a:latin typeface="Arial" pitchFamily="34" charset="0"/>
                          <a:cs typeface="Arial" pitchFamily="34" charset="0"/>
                        </a:rPr>
                        <a:t>Roll No</a:t>
                      </a:r>
                    </a:p>
                  </a:txBody>
                  <a:tcPr marL="9525" marR="9525"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Name</a:t>
                      </a:r>
                    </a:p>
                  </a:txBody>
                  <a:tcPr marL="9525" marR="9525"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Branch</a:t>
                      </a:r>
                    </a:p>
                  </a:txBody>
                  <a:tcPr marL="9525" marR="9525"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HOD</a:t>
                      </a:r>
                    </a:p>
                  </a:txBody>
                  <a:tcPr marL="9525" marR="9525"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err="1">
                          <a:solidFill>
                            <a:schemeClr val="bg1"/>
                          </a:solidFill>
                          <a:latin typeface="Arial" pitchFamily="34" charset="0"/>
                          <a:cs typeface="Arial" pitchFamily="34" charset="0"/>
                        </a:rPr>
                        <a:t>Off_Tel</a:t>
                      </a:r>
                      <a:endParaRPr lang="en-US" sz="2400" b="1" i="0" u="none" strike="noStrike" dirty="0">
                        <a:solidFill>
                          <a:schemeClr val="bg1"/>
                        </a:solidFill>
                        <a:latin typeface="Arial" pitchFamily="34" charset="0"/>
                        <a:cs typeface="Arial" pitchFamily="34" charset="0"/>
                      </a:endParaRPr>
                    </a:p>
                  </a:txBody>
                  <a:tcPr marL="9525" marR="9525"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additive="base">
                                        <p:cTn id="7" dur="500" fill="hold"/>
                                        <p:tgtEl>
                                          <p:spTgt spid="71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7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anim calcmode="lin" valueType="num">
                                      <p:cBhvr additive="base">
                                        <p:cTn id="11" dur="500" fill="hold"/>
                                        <p:tgtEl>
                                          <p:spTgt spid="717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171">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anim calcmode="lin" valueType="num">
                                      <p:cBhvr additive="base">
                                        <p:cTn id="15" dur="500" fill="hold"/>
                                        <p:tgtEl>
                                          <p:spTgt spid="7171">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1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62C0F394-7601-427B-9CDA-CDB2D5B28D53}"/>
              </a:ext>
            </a:extLst>
          </p:cNvPr>
          <p:cNvSpPr>
            <a:spLocks noGrp="1"/>
          </p:cNvSpPr>
          <p:nvPr>
            <p:ph type="title"/>
          </p:nvPr>
        </p:nvSpPr>
        <p:spPr>
          <a:xfrm>
            <a:off x="685800" y="304800"/>
            <a:ext cx="7772400" cy="1143000"/>
          </a:xfrm>
        </p:spPr>
        <p:txBody>
          <a:bodyPr/>
          <a:lstStyle/>
          <a:p>
            <a:pPr eaLnBrk="1" hangingPunct="1"/>
            <a:r>
              <a:rPr lang="en-US" altLang="en-US" b="1">
                <a:solidFill>
                  <a:srgbClr val="C00000"/>
                </a:solidFill>
                <a:latin typeface="Agency FB" panose="020B0503020202020204" pitchFamily="34" charset="0"/>
                <a:cs typeface="Times New Roman" panose="02020603050405020304" pitchFamily="18" charset="0"/>
              </a:rPr>
              <a:t>Issues due to data redundancy</a:t>
            </a:r>
            <a:endParaRPr lang="en-US" altLang="en-US" b="1">
              <a:solidFill>
                <a:srgbClr val="C00000"/>
              </a:solidFill>
              <a:latin typeface="Agency FB" panose="020B0503020202020204" pitchFamily="34" charset="0"/>
            </a:endParaRPr>
          </a:p>
        </p:txBody>
      </p:sp>
      <p:sp>
        <p:nvSpPr>
          <p:cNvPr id="8195" name="Content Placeholder 2">
            <a:extLst>
              <a:ext uri="{FF2B5EF4-FFF2-40B4-BE49-F238E27FC236}">
                <a16:creationId xmlns:a16="http://schemas.microsoft.com/office/drawing/2014/main" id="{1DC8D0C7-9CDD-4C1A-8CA1-5CF6F20862F3}"/>
              </a:ext>
            </a:extLst>
          </p:cNvPr>
          <p:cNvSpPr>
            <a:spLocks noGrp="1"/>
          </p:cNvSpPr>
          <p:nvPr>
            <p:ph idx="1"/>
          </p:nvPr>
        </p:nvSpPr>
        <p:spPr>
          <a:xfrm>
            <a:off x="685800" y="1371600"/>
            <a:ext cx="7772400" cy="4114800"/>
          </a:xfrm>
        </p:spPr>
        <p:txBody>
          <a:bodyPr/>
          <a:lstStyle/>
          <a:p>
            <a:pPr marL="933450" lvl="1" indent="-533400" eaLnBrk="1" hangingPunct="1">
              <a:buFont typeface="Wingdings" panose="05000000000000000000" pitchFamily="2" charset="2"/>
              <a:buChar char="q"/>
            </a:pPr>
            <a:r>
              <a:rPr lang="en-US" altLang="en-US">
                <a:solidFill>
                  <a:srgbClr val="0000CC"/>
                </a:solidFill>
                <a:latin typeface="Comic Sans MS" panose="030F0702030302020204" pitchFamily="66" charset="0"/>
                <a:cs typeface="Times New Roman" panose="02020603050405020304" pitchFamily="18" charset="0"/>
              </a:rPr>
              <a:t>Insertion Anomaly</a:t>
            </a:r>
          </a:p>
          <a:p>
            <a:pPr marL="933450" lvl="1" indent="-533400" eaLnBrk="1" hangingPunct="1">
              <a:buFont typeface="Wingdings" panose="05000000000000000000" pitchFamily="2" charset="2"/>
              <a:buChar char="q"/>
            </a:pPr>
            <a:r>
              <a:rPr lang="en-US" altLang="en-US">
                <a:solidFill>
                  <a:srgbClr val="0000CC"/>
                </a:solidFill>
                <a:latin typeface="Comic Sans MS" panose="030F0702030302020204" pitchFamily="66" charset="0"/>
                <a:cs typeface="Times New Roman" panose="02020603050405020304" pitchFamily="18" charset="0"/>
              </a:rPr>
              <a:t>Deletion Anomaly</a:t>
            </a:r>
          </a:p>
          <a:p>
            <a:pPr marL="933450" lvl="1" indent="-533400" eaLnBrk="1" hangingPunct="1">
              <a:buFont typeface="Wingdings" panose="05000000000000000000" pitchFamily="2" charset="2"/>
              <a:buChar char="q"/>
            </a:pPr>
            <a:r>
              <a:rPr lang="en-US" altLang="en-US">
                <a:solidFill>
                  <a:srgbClr val="FF0000"/>
                </a:solidFill>
                <a:latin typeface="Comic Sans MS" panose="030F0702030302020204" pitchFamily="66" charset="0"/>
                <a:cs typeface="Times New Roman" panose="02020603050405020304" pitchFamily="18" charset="0"/>
              </a:rPr>
              <a:t>Update Anomaly</a:t>
            </a:r>
          </a:p>
          <a:p>
            <a:pPr eaLnBrk="1" hangingPunct="1"/>
            <a:endParaRPr lang="en-US" altLang="en-US"/>
          </a:p>
        </p:txBody>
      </p:sp>
      <p:graphicFrame>
        <p:nvGraphicFramePr>
          <p:cNvPr id="4" name="Content Placeholder 3">
            <a:extLst>
              <a:ext uri="{FF2B5EF4-FFF2-40B4-BE49-F238E27FC236}">
                <a16:creationId xmlns:a16="http://schemas.microsoft.com/office/drawing/2014/main" id="{2702999C-A0B9-4869-857A-3EDF2AC38310}"/>
              </a:ext>
            </a:extLst>
          </p:cNvPr>
          <p:cNvGraphicFramePr>
            <a:graphicFrameLocks/>
          </p:cNvGraphicFramePr>
          <p:nvPr/>
        </p:nvGraphicFramePr>
        <p:xfrm>
          <a:off x="609600" y="2971800"/>
          <a:ext cx="8001000" cy="3432175"/>
        </p:xfrm>
        <a:graphic>
          <a:graphicData uri="http://schemas.openxmlformats.org/drawingml/2006/table">
            <a:tbl>
              <a:tblPr/>
              <a:tblGrid>
                <a:gridCol w="1561171">
                  <a:extLst>
                    <a:ext uri="{9D8B030D-6E8A-4147-A177-3AD203B41FA5}">
                      <a16:colId xmlns:a16="http://schemas.microsoft.com/office/drawing/2014/main" val="20000"/>
                    </a:ext>
                  </a:extLst>
                </a:gridCol>
                <a:gridCol w="1561171">
                  <a:extLst>
                    <a:ext uri="{9D8B030D-6E8A-4147-A177-3AD203B41FA5}">
                      <a16:colId xmlns:a16="http://schemas.microsoft.com/office/drawing/2014/main" val="20001"/>
                    </a:ext>
                  </a:extLst>
                </a:gridCol>
                <a:gridCol w="1561171">
                  <a:extLst>
                    <a:ext uri="{9D8B030D-6E8A-4147-A177-3AD203B41FA5}">
                      <a16:colId xmlns:a16="http://schemas.microsoft.com/office/drawing/2014/main" val="20002"/>
                    </a:ext>
                  </a:extLst>
                </a:gridCol>
                <a:gridCol w="1756318">
                  <a:extLst>
                    <a:ext uri="{9D8B030D-6E8A-4147-A177-3AD203B41FA5}">
                      <a16:colId xmlns:a16="http://schemas.microsoft.com/office/drawing/2014/main" val="20003"/>
                    </a:ext>
                  </a:extLst>
                </a:gridCol>
                <a:gridCol w="1561171">
                  <a:extLst>
                    <a:ext uri="{9D8B030D-6E8A-4147-A177-3AD203B41FA5}">
                      <a16:colId xmlns:a16="http://schemas.microsoft.com/office/drawing/2014/main" val="20004"/>
                    </a:ext>
                  </a:extLst>
                </a:gridCol>
              </a:tblGrid>
              <a:tr h="487590">
                <a:tc>
                  <a:txBody>
                    <a:bodyPr/>
                    <a:lstStyle/>
                    <a:p>
                      <a:pPr algn="ctr" fontAlgn="b"/>
                      <a:r>
                        <a:rPr lang="en-US" sz="2400" b="1" i="0" u="none" strike="noStrike" dirty="0">
                          <a:solidFill>
                            <a:schemeClr val="bg1"/>
                          </a:solidFill>
                          <a:latin typeface="Arial" pitchFamily="34" charset="0"/>
                          <a:cs typeface="Arial" pitchFamily="34" charset="0"/>
                        </a:rPr>
                        <a:t>Roll No</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Name</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Branch</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HOD</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err="1">
                          <a:solidFill>
                            <a:schemeClr val="bg1"/>
                          </a:solidFill>
                          <a:latin typeface="Arial" pitchFamily="34" charset="0"/>
                          <a:cs typeface="Arial" pitchFamily="34" charset="0"/>
                        </a:rPr>
                        <a:t>Off_Tel</a:t>
                      </a:r>
                      <a:endParaRPr lang="en-US" sz="2400" b="1" i="0" u="none" strike="noStrike" dirty="0">
                        <a:solidFill>
                          <a:schemeClr val="bg1"/>
                        </a:solidFill>
                        <a:latin typeface="Arial" pitchFamily="34" charset="0"/>
                        <a:cs typeface="Arial" pitchFamily="34" charset="0"/>
                      </a:endParaRP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740908">
                <a:tc>
                  <a:txBody>
                    <a:bodyPr/>
                    <a:lstStyle/>
                    <a:p>
                      <a:pPr algn="ctr" fontAlgn="b"/>
                      <a:r>
                        <a:rPr lang="en-US" sz="2400" b="0" i="0" u="none" strike="noStrike" dirty="0">
                          <a:solidFill>
                            <a:srgbClr val="0000CC"/>
                          </a:solidFill>
                          <a:latin typeface="Arial" pitchFamily="34" charset="0"/>
                          <a:cs typeface="Arial" pitchFamily="34" charset="0"/>
                        </a:rPr>
                        <a:t>1</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Ahmed</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CSE</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FF0000"/>
                          </a:solidFill>
                          <a:latin typeface="Arial" pitchFamily="34" charset="0"/>
                          <a:cs typeface="Arial" pitchFamily="34" charset="0"/>
                        </a:rPr>
                        <a:t>Mr.Keshav</a:t>
                      </a:r>
                      <a:endParaRPr lang="en-US" sz="2400" b="0" i="0" u="none" strike="noStrike" dirty="0">
                        <a:solidFill>
                          <a:srgbClr val="FF0000"/>
                        </a:solidFill>
                        <a:latin typeface="Arial" pitchFamily="34" charset="0"/>
                        <a:cs typeface="Arial" pitchFamily="34" charset="0"/>
                      </a:endParaRPr>
                    </a:p>
                    <a:p>
                      <a:pPr algn="ctr" fontAlgn="b"/>
                      <a:r>
                        <a:rPr lang="en-US" sz="2400" b="0" i="0" u="none" strike="noStrike" dirty="0" err="1">
                          <a:solidFill>
                            <a:srgbClr val="FF0000"/>
                          </a:solidFill>
                          <a:latin typeface="Arial" pitchFamily="34" charset="0"/>
                          <a:cs typeface="Arial" pitchFamily="34" charset="0"/>
                        </a:rPr>
                        <a:t>Mr.Rupesh</a:t>
                      </a:r>
                      <a:endParaRPr lang="en-US" sz="2400" b="0" i="0" u="none" strike="noStrike" dirty="0">
                        <a:solidFill>
                          <a:srgbClr val="FF0000"/>
                        </a:solidFill>
                        <a:latin typeface="Arial" pitchFamily="34" charset="0"/>
                        <a:cs typeface="Arial" pitchFamily="34" charset="0"/>
                      </a:endParaRP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2486954</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40908">
                <a:tc>
                  <a:txBody>
                    <a:bodyPr/>
                    <a:lstStyle/>
                    <a:p>
                      <a:pPr algn="ctr" fontAlgn="b"/>
                      <a:r>
                        <a:rPr lang="en-US" sz="2400" b="0" i="0" u="none" strike="noStrike" dirty="0">
                          <a:solidFill>
                            <a:srgbClr val="0000CC"/>
                          </a:solidFill>
                          <a:latin typeface="Arial" pitchFamily="34" charset="0"/>
                          <a:cs typeface="Arial" pitchFamily="34" charset="0"/>
                        </a:rPr>
                        <a:t>2</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Balaji</a:t>
                      </a:r>
                      <a:endParaRPr lang="en-US" sz="2400" b="0" i="0" u="none" strike="noStrike" dirty="0">
                        <a:solidFill>
                          <a:srgbClr val="0000CC"/>
                        </a:solidFill>
                        <a:latin typeface="Arial" pitchFamily="34" charset="0"/>
                        <a:cs typeface="Arial" pitchFamily="34" charset="0"/>
                      </a:endParaRP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FF0000"/>
                          </a:solidFill>
                          <a:latin typeface="Arial" pitchFamily="34" charset="0"/>
                          <a:cs typeface="Arial" pitchFamily="34" charset="0"/>
                        </a:rPr>
                        <a:t>CSE</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FF0000"/>
                          </a:solidFill>
                          <a:latin typeface="Arial" pitchFamily="34" charset="0"/>
                          <a:cs typeface="Arial" pitchFamily="34" charset="0"/>
                        </a:rPr>
                        <a:t>Mr.Keshav</a:t>
                      </a:r>
                      <a:endParaRPr lang="en-US" sz="2400" b="0" i="0" u="none" strike="noStrike" dirty="0">
                        <a:solidFill>
                          <a:srgbClr val="FF0000"/>
                        </a:solidFill>
                        <a:latin typeface="Arial" pitchFamily="34" charset="0"/>
                        <a:cs typeface="Arial" pitchFamily="34" charset="0"/>
                      </a:endParaRPr>
                    </a:p>
                    <a:p>
                      <a:pPr algn="ctr" fontAlgn="b"/>
                      <a:r>
                        <a:rPr lang="en-US" sz="2400" b="0" i="0" u="none" strike="noStrike" dirty="0" err="1">
                          <a:solidFill>
                            <a:srgbClr val="FF0000"/>
                          </a:solidFill>
                          <a:latin typeface="Arial" pitchFamily="34" charset="0"/>
                          <a:cs typeface="Arial" pitchFamily="34" charset="0"/>
                        </a:rPr>
                        <a:t>Mr.Rupesh</a:t>
                      </a:r>
                      <a:endParaRPr lang="en-US" sz="2400" b="0" i="0" u="none" strike="noStrike" dirty="0">
                        <a:solidFill>
                          <a:srgbClr val="FF0000"/>
                        </a:solidFill>
                        <a:latin typeface="Arial" pitchFamily="34" charset="0"/>
                        <a:cs typeface="Arial" pitchFamily="34" charset="0"/>
                      </a:endParaRP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2486954</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87590">
                <a:tc>
                  <a:txBody>
                    <a:bodyPr/>
                    <a:lstStyle/>
                    <a:p>
                      <a:pPr algn="ctr" fontAlgn="b"/>
                      <a:r>
                        <a:rPr lang="en-US" sz="2400" b="0" i="0" u="none" strike="noStrike">
                          <a:solidFill>
                            <a:srgbClr val="0000CC"/>
                          </a:solidFill>
                          <a:latin typeface="Arial" pitchFamily="34" charset="0"/>
                          <a:cs typeface="Arial" pitchFamily="34" charset="0"/>
                        </a:rPr>
                        <a:t>3</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Cathrine</a:t>
                      </a:r>
                      <a:endParaRPr lang="en-US" sz="2400" b="0" i="0" u="none" strike="noStrike" dirty="0">
                        <a:solidFill>
                          <a:srgbClr val="0000CC"/>
                        </a:solidFill>
                        <a:latin typeface="Arial" pitchFamily="34" charset="0"/>
                        <a:cs typeface="Arial" pitchFamily="34" charset="0"/>
                      </a:endParaRP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CSE</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FF0000"/>
                          </a:solidFill>
                          <a:latin typeface="Arial" pitchFamily="34" charset="0"/>
                          <a:cs typeface="Arial" pitchFamily="34" charset="0"/>
                        </a:rPr>
                        <a:t>Mr.Keshav</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2486954</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87590">
                <a:tc>
                  <a:txBody>
                    <a:bodyPr/>
                    <a:lstStyle/>
                    <a:p>
                      <a:pPr algn="ctr" fontAlgn="b"/>
                      <a:r>
                        <a:rPr lang="en-US" sz="2400" b="0" i="0" u="none" strike="noStrike">
                          <a:solidFill>
                            <a:srgbClr val="0000CC"/>
                          </a:solidFill>
                          <a:latin typeface="Arial" pitchFamily="34" charset="0"/>
                          <a:cs typeface="Arial" pitchFamily="34" charset="0"/>
                        </a:rPr>
                        <a:t>4</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David</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CSE</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FF0000"/>
                          </a:solidFill>
                          <a:latin typeface="Arial" pitchFamily="34" charset="0"/>
                          <a:cs typeface="Arial" pitchFamily="34" charset="0"/>
                        </a:rPr>
                        <a:t>Mr.Keshav</a:t>
                      </a:r>
                      <a:endParaRPr lang="en-US" sz="2400" b="0" i="0" u="none" strike="noStrike" dirty="0">
                        <a:solidFill>
                          <a:srgbClr val="FF0000"/>
                        </a:solidFill>
                        <a:latin typeface="Arial" pitchFamily="34" charset="0"/>
                        <a:cs typeface="Arial" pitchFamily="34" charset="0"/>
                      </a:endParaRP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2486954</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87590">
                <a:tc>
                  <a:txBody>
                    <a:bodyPr/>
                    <a:lstStyle/>
                    <a:p>
                      <a:pPr algn="ctr" fontAlgn="b"/>
                      <a:r>
                        <a:rPr lang="en-US" sz="2400" b="0" i="0" u="none" strike="noStrike" dirty="0">
                          <a:solidFill>
                            <a:srgbClr val="0000CC"/>
                          </a:solidFill>
                          <a:latin typeface="Arial" pitchFamily="34" charset="0"/>
                          <a:cs typeface="Arial" pitchFamily="34" charset="0"/>
                        </a:rPr>
                        <a:t>5</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Elamaran</a:t>
                      </a:r>
                      <a:endParaRPr lang="en-US" sz="2400" b="0" i="0" u="none" strike="noStrike" dirty="0">
                        <a:solidFill>
                          <a:srgbClr val="0000CC"/>
                        </a:solidFill>
                        <a:latin typeface="Arial" pitchFamily="34" charset="0"/>
                        <a:cs typeface="Arial" pitchFamily="34" charset="0"/>
                      </a:endParaRP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CSE</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400" b="0" i="0" u="none" strike="noStrike" dirty="0" err="1">
                          <a:solidFill>
                            <a:srgbClr val="FF0000"/>
                          </a:solidFill>
                          <a:latin typeface="Arial" pitchFamily="34" charset="0"/>
                          <a:cs typeface="Arial" pitchFamily="34" charset="0"/>
                        </a:rPr>
                        <a:t>Mr.Keshav</a:t>
                      </a:r>
                      <a:endParaRPr lang="en-US" sz="2400" b="0" i="0" u="none" strike="noStrike" dirty="0">
                        <a:solidFill>
                          <a:srgbClr val="FF0000"/>
                        </a:solidFill>
                        <a:latin typeface="Arial" pitchFamily="34" charset="0"/>
                        <a:cs typeface="Arial" pitchFamily="34" charset="0"/>
                      </a:endParaRP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400" b="0" i="0" u="none" strike="noStrike" dirty="0">
                          <a:solidFill>
                            <a:srgbClr val="FF0000"/>
                          </a:solidFill>
                          <a:latin typeface="Arial" pitchFamily="34" charset="0"/>
                          <a:cs typeface="Arial" pitchFamily="34" charset="0"/>
                        </a:rPr>
                        <a:t>2486954</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cxnSp>
        <p:nvCxnSpPr>
          <p:cNvPr id="8240" name="Straight Connector 5">
            <a:extLst>
              <a:ext uri="{FF2B5EF4-FFF2-40B4-BE49-F238E27FC236}">
                <a16:creationId xmlns:a16="http://schemas.microsoft.com/office/drawing/2014/main" id="{395C8CFD-E822-4B13-B3C5-49C1C7A57F83}"/>
              </a:ext>
            </a:extLst>
          </p:cNvPr>
          <p:cNvCxnSpPr>
            <a:cxnSpLocks noChangeShapeType="1"/>
          </p:cNvCxnSpPr>
          <p:nvPr/>
        </p:nvCxnSpPr>
        <p:spPr bwMode="auto">
          <a:xfrm flipV="1">
            <a:off x="5334000" y="3581400"/>
            <a:ext cx="1676400" cy="152400"/>
          </a:xfrm>
          <a:prstGeom prst="line">
            <a:avLst/>
          </a:prstGeom>
          <a:noFill/>
          <a:ln w="9525" algn="ctr">
            <a:solidFill>
              <a:srgbClr val="002060"/>
            </a:solidFill>
            <a:round/>
            <a:headEnd/>
            <a:tailEnd/>
          </a:ln>
          <a:extLst>
            <a:ext uri="{909E8E84-426E-40DD-AFC4-6F175D3DCCD1}">
              <a14:hiddenFill xmlns:a14="http://schemas.microsoft.com/office/drawing/2010/main">
                <a:noFill/>
              </a14:hiddenFill>
            </a:ext>
          </a:extLst>
        </p:spPr>
      </p:cxnSp>
      <p:cxnSp>
        <p:nvCxnSpPr>
          <p:cNvPr id="8241" name="Straight Connector 6">
            <a:extLst>
              <a:ext uri="{FF2B5EF4-FFF2-40B4-BE49-F238E27FC236}">
                <a16:creationId xmlns:a16="http://schemas.microsoft.com/office/drawing/2014/main" id="{62CA519C-B37B-4FAB-808A-4D1AA21E3A79}"/>
              </a:ext>
            </a:extLst>
          </p:cNvPr>
          <p:cNvCxnSpPr>
            <a:cxnSpLocks noChangeShapeType="1"/>
          </p:cNvCxnSpPr>
          <p:nvPr/>
        </p:nvCxnSpPr>
        <p:spPr bwMode="auto">
          <a:xfrm flipV="1">
            <a:off x="5334000" y="4343400"/>
            <a:ext cx="1676400" cy="152400"/>
          </a:xfrm>
          <a:prstGeom prst="line">
            <a:avLst/>
          </a:prstGeom>
          <a:noFill/>
          <a:ln w="9525" algn="ctr">
            <a:solidFill>
              <a:srgbClr val="002060"/>
            </a:solidFill>
            <a:round/>
            <a:headEnd/>
            <a:tailEnd/>
          </a:ln>
          <a:extLst>
            <a:ext uri="{909E8E84-426E-40DD-AFC4-6F175D3DCCD1}">
              <a14:hiddenFill xmlns:a14="http://schemas.microsoft.com/office/drawing/2010/main">
                <a:noFill/>
              </a14:hiddenFill>
            </a:ext>
          </a:extLst>
        </p:spPr>
      </p:cxnSp>
      <p:cxnSp>
        <p:nvCxnSpPr>
          <p:cNvPr id="8242" name="Straight Connector 7">
            <a:extLst>
              <a:ext uri="{FF2B5EF4-FFF2-40B4-BE49-F238E27FC236}">
                <a16:creationId xmlns:a16="http://schemas.microsoft.com/office/drawing/2014/main" id="{EB01F856-D8C0-408B-886B-4A8472DE06DC}"/>
              </a:ext>
            </a:extLst>
          </p:cNvPr>
          <p:cNvCxnSpPr>
            <a:cxnSpLocks noChangeShapeType="1"/>
          </p:cNvCxnSpPr>
          <p:nvPr/>
        </p:nvCxnSpPr>
        <p:spPr bwMode="auto">
          <a:xfrm flipV="1">
            <a:off x="5334000" y="5638800"/>
            <a:ext cx="1676400" cy="152400"/>
          </a:xfrm>
          <a:prstGeom prst="line">
            <a:avLst/>
          </a:prstGeom>
          <a:noFill/>
          <a:ln w="9525" algn="ctr">
            <a:solidFill>
              <a:srgbClr val="002060"/>
            </a:solidFill>
            <a:round/>
            <a:headEnd/>
            <a:tailEnd/>
          </a:ln>
          <a:extLst>
            <a:ext uri="{909E8E84-426E-40DD-AFC4-6F175D3DCCD1}">
              <a14:hiddenFill xmlns:a14="http://schemas.microsoft.com/office/drawing/2010/main">
                <a:noFill/>
              </a14:hiddenFill>
            </a:ext>
          </a:extLst>
        </p:spPr>
      </p:cxnSp>
      <p:cxnSp>
        <p:nvCxnSpPr>
          <p:cNvPr id="8243" name="Straight Connector 8">
            <a:extLst>
              <a:ext uri="{FF2B5EF4-FFF2-40B4-BE49-F238E27FC236}">
                <a16:creationId xmlns:a16="http://schemas.microsoft.com/office/drawing/2014/main" id="{6FFD4954-3C3A-481A-9508-B5B4C14F75D6}"/>
              </a:ext>
            </a:extLst>
          </p:cNvPr>
          <p:cNvCxnSpPr>
            <a:cxnSpLocks noChangeShapeType="1"/>
          </p:cNvCxnSpPr>
          <p:nvPr/>
        </p:nvCxnSpPr>
        <p:spPr bwMode="auto">
          <a:xfrm flipV="1">
            <a:off x="5334000" y="6172200"/>
            <a:ext cx="1676400" cy="152400"/>
          </a:xfrm>
          <a:prstGeom prst="line">
            <a:avLst/>
          </a:prstGeom>
          <a:noFill/>
          <a:ln w="9525" algn="ctr">
            <a:solidFill>
              <a:srgbClr val="002060"/>
            </a:solidFill>
            <a:round/>
            <a:headEnd/>
            <a:tailEnd/>
          </a:ln>
          <a:extLst>
            <a:ext uri="{909E8E84-426E-40DD-AFC4-6F175D3DCCD1}">
              <a14:hiddenFill xmlns:a14="http://schemas.microsoft.com/office/drawing/2010/main">
                <a:noFill/>
              </a14:hiddenFill>
            </a:ext>
          </a:extLst>
        </p:spPr>
      </p:cxn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anim calcmode="lin" valueType="num">
                                      <p:cBhvr additive="base">
                                        <p:cTn id="11"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19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anim calcmode="lin" valueType="num">
                                      <p:cBhvr additive="base">
                                        <p:cTn id="15"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8240"/>
                                        </p:tgtEl>
                                        <p:attrNameLst>
                                          <p:attrName>style.visibility</p:attrName>
                                        </p:attrNameLst>
                                      </p:cBhvr>
                                      <p:to>
                                        <p:strVal val="visible"/>
                                      </p:to>
                                    </p:set>
                                    <p:anim calcmode="lin" valueType="num">
                                      <p:cBhvr additive="base">
                                        <p:cTn id="25" dur="500" fill="hold"/>
                                        <p:tgtEl>
                                          <p:spTgt spid="8240"/>
                                        </p:tgtEl>
                                        <p:attrNameLst>
                                          <p:attrName>ppt_x</p:attrName>
                                        </p:attrNameLst>
                                      </p:cBhvr>
                                      <p:tavLst>
                                        <p:tav tm="0">
                                          <p:val>
                                            <p:strVal val="#ppt_x"/>
                                          </p:val>
                                        </p:tav>
                                        <p:tav tm="100000">
                                          <p:val>
                                            <p:strVal val="#ppt_x"/>
                                          </p:val>
                                        </p:tav>
                                      </p:tavLst>
                                    </p:anim>
                                    <p:anim calcmode="lin" valueType="num">
                                      <p:cBhvr additive="base">
                                        <p:cTn id="26" dur="500" fill="hold"/>
                                        <p:tgtEl>
                                          <p:spTgt spid="8240"/>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8241"/>
                                        </p:tgtEl>
                                        <p:attrNameLst>
                                          <p:attrName>style.visibility</p:attrName>
                                        </p:attrNameLst>
                                      </p:cBhvr>
                                      <p:to>
                                        <p:strVal val="visible"/>
                                      </p:to>
                                    </p:set>
                                    <p:anim calcmode="lin" valueType="num">
                                      <p:cBhvr additive="base">
                                        <p:cTn id="29" dur="500" fill="hold"/>
                                        <p:tgtEl>
                                          <p:spTgt spid="8241"/>
                                        </p:tgtEl>
                                        <p:attrNameLst>
                                          <p:attrName>ppt_x</p:attrName>
                                        </p:attrNameLst>
                                      </p:cBhvr>
                                      <p:tavLst>
                                        <p:tav tm="0">
                                          <p:val>
                                            <p:strVal val="#ppt_x"/>
                                          </p:val>
                                        </p:tav>
                                        <p:tav tm="100000">
                                          <p:val>
                                            <p:strVal val="#ppt_x"/>
                                          </p:val>
                                        </p:tav>
                                      </p:tavLst>
                                    </p:anim>
                                    <p:anim calcmode="lin" valueType="num">
                                      <p:cBhvr additive="base">
                                        <p:cTn id="30" dur="500" fill="hold"/>
                                        <p:tgtEl>
                                          <p:spTgt spid="8241"/>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8242"/>
                                        </p:tgtEl>
                                        <p:attrNameLst>
                                          <p:attrName>style.visibility</p:attrName>
                                        </p:attrNameLst>
                                      </p:cBhvr>
                                      <p:to>
                                        <p:strVal val="visible"/>
                                      </p:to>
                                    </p:set>
                                    <p:anim calcmode="lin" valueType="num">
                                      <p:cBhvr additive="base">
                                        <p:cTn id="33" dur="500" fill="hold"/>
                                        <p:tgtEl>
                                          <p:spTgt spid="8242"/>
                                        </p:tgtEl>
                                        <p:attrNameLst>
                                          <p:attrName>ppt_x</p:attrName>
                                        </p:attrNameLst>
                                      </p:cBhvr>
                                      <p:tavLst>
                                        <p:tav tm="0">
                                          <p:val>
                                            <p:strVal val="#ppt_x"/>
                                          </p:val>
                                        </p:tav>
                                        <p:tav tm="100000">
                                          <p:val>
                                            <p:strVal val="#ppt_x"/>
                                          </p:val>
                                        </p:tav>
                                      </p:tavLst>
                                    </p:anim>
                                    <p:anim calcmode="lin" valueType="num">
                                      <p:cBhvr additive="base">
                                        <p:cTn id="34" dur="500" fill="hold"/>
                                        <p:tgtEl>
                                          <p:spTgt spid="8242"/>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8243"/>
                                        </p:tgtEl>
                                        <p:attrNameLst>
                                          <p:attrName>style.visibility</p:attrName>
                                        </p:attrNameLst>
                                      </p:cBhvr>
                                      <p:to>
                                        <p:strVal val="visible"/>
                                      </p:to>
                                    </p:set>
                                    <p:anim calcmode="lin" valueType="num">
                                      <p:cBhvr additive="base">
                                        <p:cTn id="37" dur="500" fill="hold"/>
                                        <p:tgtEl>
                                          <p:spTgt spid="8243"/>
                                        </p:tgtEl>
                                        <p:attrNameLst>
                                          <p:attrName>ppt_x</p:attrName>
                                        </p:attrNameLst>
                                      </p:cBhvr>
                                      <p:tavLst>
                                        <p:tav tm="0">
                                          <p:val>
                                            <p:strVal val="#ppt_x"/>
                                          </p:val>
                                        </p:tav>
                                        <p:tav tm="100000">
                                          <p:val>
                                            <p:strVal val="#ppt_x"/>
                                          </p:val>
                                        </p:tav>
                                      </p:tavLst>
                                    </p:anim>
                                    <p:anim calcmode="lin" valueType="num">
                                      <p:cBhvr additive="base">
                                        <p:cTn id="38" dur="500" fill="hold"/>
                                        <p:tgtEl>
                                          <p:spTgt spid="824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D39FAEFA-68F8-4837-A486-20203EACBF26}"/>
              </a:ext>
            </a:extLst>
          </p:cNvPr>
          <p:cNvSpPr>
            <a:spLocks noGrp="1"/>
          </p:cNvSpPr>
          <p:nvPr>
            <p:ph type="title"/>
          </p:nvPr>
        </p:nvSpPr>
        <p:spPr>
          <a:xfrm>
            <a:off x="685800" y="304800"/>
            <a:ext cx="7772400" cy="1143000"/>
          </a:xfrm>
        </p:spPr>
        <p:txBody>
          <a:bodyPr/>
          <a:lstStyle/>
          <a:p>
            <a:pPr eaLnBrk="1" hangingPunct="1"/>
            <a:r>
              <a:rPr lang="en-US" altLang="en-US" b="1">
                <a:solidFill>
                  <a:srgbClr val="C00000"/>
                </a:solidFill>
                <a:latin typeface="Agency FB" panose="020B0503020202020204" pitchFamily="34" charset="0"/>
                <a:cs typeface="Times New Roman" panose="02020603050405020304" pitchFamily="18" charset="0"/>
              </a:rPr>
              <a:t>Solution to data redundancy</a:t>
            </a:r>
            <a:endParaRPr lang="en-US" altLang="en-US" b="1">
              <a:solidFill>
                <a:srgbClr val="C00000"/>
              </a:solidFill>
              <a:latin typeface="Agency FB" panose="020B0503020202020204" pitchFamily="34" charset="0"/>
            </a:endParaRPr>
          </a:p>
        </p:txBody>
      </p:sp>
      <p:sp>
        <p:nvSpPr>
          <p:cNvPr id="9219" name="Content Placeholder 2">
            <a:extLst>
              <a:ext uri="{FF2B5EF4-FFF2-40B4-BE49-F238E27FC236}">
                <a16:creationId xmlns:a16="http://schemas.microsoft.com/office/drawing/2014/main" id="{DD9DDE28-C89A-4986-BB72-50878E269D84}"/>
              </a:ext>
            </a:extLst>
          </p:cNvPr>
          <p:cNvSpPr>
            <a:spLocks noGrp="1"/>
          </p:cNvSpPr>
          <p:nvPr>
            <p:ph idx="1"/>
          </p:nvPr>
        </p:nvSpPr>
        <p:spPr>
          <a:xfrm>
            <a:off x="685800" y="1371600"/>
            <a:ext cx="7772400" cy="4114800"/>
          </a:xfrm>
        </p:spPr>
        <p:txBody>
          <a:bodyPr/>
          <a:lstStyle/>
          <a:p>
            <a:pPr marL="933450" lvl="1" indent="-533400" eaLnBrk="1" hangingPunct="1">
              <a:buFont typeface="Wingdings" panose="05000000000000000000" pitchFamily="2" charset="2"/>
              <a:buChar char="q"/>
            </a:pPr>
            <a:r>
              <a:rPr lang="en-US" altLang="en-US">
                <a:solidFill>
                  <a:srgbClr val="0000CC"/>
                </a:solidFill>
                <a:latin typeface="Comic Sans MS" panose="030F0702030302020204" pitchFamily="66" charset="0"/>
                <a:cs typeface="Times New Roman" panose="02020603050405020304" pitchFamily="18" charset="0"/>
              </a:rPr>
              <a:t>Insertion Anomaly</a:t>
            </a:r>
          </a:p>
          <a:p>
            <a:pPr marL="933450" lvl="1" indent="-533400" eaLnBrk="1" hangingPunct="1">
              <a:buFont typeface="Wingdings" panose="05000000000000000000" pitchFamily="2" charset="2"/>
              <a:buChar char="q"/>
            </a:pPr>
            <a:r>
              <a:rPr lang="en-US" altLang="en-US">
                <a:solidFill>
                  <a:srgbClr val="0000CC"/>
                </a:solidFill>
                <a:latin typeface="Comic Sans MS" panose="030F0702030302020204" pitchFamily="66" charset="0"/>
                <a:cs typeface="Times New Roman" panose="02020603050405020304" pitchFamily="18" charset="0"/>
              </a:rPr>
              <a:t>Deletion Anomaly</a:t>
            </a:r>
          </a:p>
          <a:p>
            <a:pPr marL="933450" lvl="1" indent="-533400" eaLnBrk="1" hangingPunct="1">
              <a:buFont typeface="Wingdings" panose="05000000000000000000" pitchFamily="2" charset="2"/>
              <a:buChar char="q"/>
            </a:pPr>
            <a:r>
              <a:rPr lang="en-US" altLang="en-US">
                <a:solidFill>
                  <a:srgbClr val="0000CC"/>
                </a:solidFill>
                <a:latin typeface="Comic Sans MS" panose="030F0702030302020204" pitchFamily="66" charset="0"/>
                <a:cs typeface="Times New Roman" panose="02020603050405020304" pitchFamily="18" charset="0"/>
              </a:rPr>
              <a:t>Update Anomaly</a:t>
            </a:r>
          </a:p>
          <a:p>
            <a:pPr eaLnBrk="1" hangingPunct="1"/>
            <a:r>
              <a:rPr lang="en-US" altLang="en-US">
                <a:solidFill>
                  <a:srgbClr val="0000CC"/>
                </a:solidFill>
                <a:latin typeface="Comic Sans MS" panose="030F0702030302020204" pitchFamily="66" charset="0"/>
                <a:cs typeface="Times New Roman" panose="02020603050405020304" pitchFamily="18" charset="0"/>
              </a:rPr>
              <a:t>This involves restructuring the tables to successively meeting higher forms of Normalization</a:t>
            </a:r>
            <a:endParaRPr lang="en-US" altLang="en-US">
              <a:solidFill>
                <a:srgbClr val="0000CC"/>
              </a:solidFill>
              <a:latin typeface="Comic Sans MS" panose="030F0702030302020204" pitchFamily="66"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anim calcmode="lin" valueType="num">
                                      <p:cBhvr additive="base">
                                        <p:cTn id="11" dur="500" fill="hold"/>
                                        <p:tgtEl>
                                          <p:spTgt spid="921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21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219">
                                            <p:txEl>
                                              <p:pRg st="2" end="2"/>
                                            </p:txEl>
                                          </p:spTgt>
                                        </p:tgtEl>
                                        <p:attrNameLst>
                                          <p:attrName>style.visibility</p:attrName>
                                        </p:attrNameLst>
                                      </p:cBhvr>
                                      <p:to>
                                        <p:strVal val="visible"/>
                                      </p:to>
                                    </p:set>
                                    <p:anim calcmode="lin" valueType="num">
                                      <p:cBhvr additive="base">
                                        <p:cTn id="15"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21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anim calcmode="lin" valueType="num">
                                      <p:cBhvr additive="base">
                                        <p:cTn id="19"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8B6A2F6C-9160-41AC-8B0B-3F10F175D6A7}"/>
              </a:ext>
            </a:extLst>
          </p:cNvPr>
          <p:cNvSpPr>
            <a:spLocks noGrp="1"/>
          </p:cNvSpPr>
          <p:nvPr>
            <p:ph type="title"/>
          </p:nvPr>
        </p:nvSpPr>
        <p:spPr>
          <a:xfrm>
            <a:off x="685800" y="381000"/>
            <a:ext cx="7772400" cy="1143000"/>
          </a:xfrm>
        </p:spPr>
        <p:txBody>
          <a:bodyPr/>
          <a:lstStyle/>
          <a:p>
            <a:pPr eaLnBrk="1" hangingPunct="1"/>
            <a:r>
              <a:rPr lang="en-US" altLang="en-US" b="1">
                <a:solidFill>
                  <a:srgbClr val="C00000"/>
                </a:solidFill>
                <a:latin typeface="Agency FB" panose="020B0503020202020204" pitchFamily="34" charset="0"/>
              </a:rPr>
              <a:t>Example Student Table</a:t>
            </a:r>
          </a:p>
        </p:txBody>
      </p:sp>
      <p:graphicFrame>
        <p:nvGraphicFramePr>
          <p:cNvPr id="4" name="Content Placeholder 3">
            <a:extLst>
              <a:ext uri="{FF2B5EF4-FFF2-40B4-BE49-F238E27FC236}">
                <a16:creationId xmlns:a16="http://schemas.microsoft.com/office/drawing/2014/main" id="{F108D28A-8B4D-4C9C-88F2-9387C2BA7678}"/>
              </a:ext>
            </a:extLst>
          </p:cNvPr>
          <p:cNvGraphicFramePr>
            <a:graphicFrameLocks/>
          </p:cNvGraphicFramePr>
          <p:nvPr/>
        </p:nvGraphicFramePr>
        <p:xfrm>
          <a:off x="228600" y="2438400"/>
          <a:ext cx="4038600" cy="2925763"/>
        </p:xfrm>
        <a:graphic>
          <a:graphicData uri="http://schemas.openxmlformats.org/drawingml/2006/table">
            <a:tbl>
              <a:tblPr/>
              <a:tblGrid>
                <a:gridCol w="1346200">
                  <a:extLst>
                    <a:ext uri="{9D8B030D-6E8A-4147-A177-3AD203B41FA5}">
                      <a16:colId xmlns:a16="http://schemas.microsoft.com/office/drawing/2014/main" val="20000"/>
                    </a:ext>
                  </a:extLst>
                </a:gridCol>
                <a:gridCol w="1346200">
                  <a:extLst>
                    <a:ext uri="{9D8B030D-6E8A-4147-A177-3AD203B41FA5}">
                      <a16:colId xmlns:a16="http://schemas.microsoft.com/office/drawing/2014/main" val="20001"/>
                    </a:ext>
                  </a:extLst>
                </a:gridCol>
                <a:gridCol w="1346200">
                  <a:extLst>
                    <a:ext uri="{9D8B030D-6E8A-4147-A177-3AD203B41FA5}">
                      <a16:colId xmlns:a16="http://schemas.microsoft.com/office/drawing/2014/main" val="20002"/>
                    </a:ext>
                  </a:extLst>
                </a:gridCol>
              </a:tblGrid>
              <a:tr h="487627">
                <a:tc>
                  <a:txBody>
                    <a:bodyPr/>
                    <a:lstStyle/>
                    <a:p>
                      <a:pPr algn="ctr" fontAlgn="b"/>
                      <a:r>
                        <a:rPr lang="en-US" sz="2400" b="1" i="0" u="none" strike="noStrike" dirty="0">
                          <a:solidFill>
                            <a:schemeClr val="bg1"/>
                          </a:solidFill>
                          <a:latin typeface="Arial" pitchFamily="34" charset="0"/>
                          <a:cs typeface="Arial" pitchFamily="34" charset="0"/>
                        </a:rPr>
                        <a:t>Roll No</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Name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Branch</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487627">
                <a:tc>
                  <a:txBody>
                    <a:bodyPr/>
                    <a:lstStyle/>
                    <a:p>
                      <a:pPr algn="ctr" fontAlgn="b"/>
                      <a:r>
                        <a:rPr lang="en-US" sz="2400" b="0" i="0" u="none" strike="noStrike" dirty="0">
                          <a:solidFill>
                            <a:srgbClr val="0000CC"/>
                          </a:solidFill>
                          <a:latin typeface="Arial" pitchFamily="34" charset="0"/>
                          <a:cs typeface="Arial" pitchFamily="34" charset="0"/>
                        </a:rPr>
                        <a:t>1</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Ahmed</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CSE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87627">
                <a:tc>
                  <a:txBody>
                    <a:bodyPr/>
                    <a:lstStyle/>
                    <a:p>
                      <a:pPr algn="ctr" fontAlgn="b"/>
                      <a:r>
                        <a:rPr lang="en-US" sz="2400" b="0" i="0" u="none" strike="noStrike" dirty="0">
                          <a:solidFill>
                            <a:srgbClr val="0000CC"/>
                          </a:solidFill>
                          <a:latin typeface="Arial" pitchFamily="34" charset="0"/>
                          <a:cs typeface="Arial" pitchFamily="34" charset="0"/>
                        </a:rPr>
                        <a:t>2</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Balaji</a:t>
                      </a:r>
                      <a:endParaRPr lang="en-US" sz="2400" b="0" i="0" u="none" strike="noStrike" dirty="0">
                        <a:solidFill>
                          <a:srgbClr val="0000CC"/>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CSE</a:t>
                      </a:r>
                      <a:endParaRPr lang="en-US" sz="2400" b="0" i="0" u="none" strike="noStrike" dirty="0">
                        <a:solidFill>
                          <a:srgbClr val="0000CC"/>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87627">
                <a:tc>
                  <a:txBody>
                    <a:bodyPr/>
                    <a:lstStyle/>
                    <a:p>
                      <a:pPr algn="ctr" fontAlgn="b"/>
                      <a:r>
                        <a:rPr lang="en-US" sz="2400" b="0" i="0" u="none" strike="noStrike">
                          <a:solidFill>
                            <a:srgbClr val="0000CC"/>
                          </a:solidFill>
                          <a:latin typeface="Arial" pitchFamily="34" charset="0"/>
                          <a:cs typeface="Arial" pitchFamily="34" charset="0"/>
                        </a:rPr>
                        <a:t>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Cathrine</a:t>
                      </a:r>
                      <a:endParaRPr lang="en-US" sz="2400" b="0" i="0" u="none" strike="noStrike" dirty="0">
                        <a:solidFill>
                          <a:srgbClr val="0000CC"/>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CSE</a:t>
                      </a:r>
                      <a:endParaRPr lang="en-US" sz="2400" b="0" i="0" u="none" strike="noStrike" dirty="0">
                        <a:solidFill>
                          <a:srgbClr val="0000CC"/>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87627">
                <a:tc>
                  <a:txBody>
                    <a:bodyPr/>
                    <a:lstStyle/>
                    <a:p>
                      <a:pPr algn="ctr" fontAlgn="b"/>
                      <a:r>
                        <a:rPr lang="en-US" sz="2400" b="0" i="0" u="none" strike="noStrike">
                          <a:solidFill>
                            <a:srgbClr val="0000CC"/>
                          </a:solidFill>
                          <a:latin typeface="Arial" pitchFamily="34" charset="0"/>
                          <a:cs typeface="Arial" pitchFamily="34" charset="0"/>
                        </a:rPr>
                        <a:t>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David</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CC"/>
                          </a:solidFill>
                          <a:latin typeface="Arial" pitchFamily="34" charset="0"/>
                          <a:cs typeface="Arial" pitchFamily="34" charset="0"/>
                        </a:rPr>
                        <a:t>CSE</a:t>
                      </a:r>
                      <a:endParaRPr lang="en-US" sz="2400" b="0" i="0" u="none" strike="noStrike" dirty="0">
                        <a:solidFill>
                          <a:srgbClr val="0000CC"/>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87627">
                <a:tc>
                  <a:txBody>
                    <a:bodyPr/>
                    <a:lstStyle/>
                    <a:p>
                      <a:pPr algn="ctr" fontAlgn="b"/>
                      <a:r>
                        <a:rPr lang="en-US" sz="2400" b="0" i="0" u="none" strike="noStrike" dirty="0">
                          <a:solidFill>
                            <a:srgbClr val="0000CC"/>
                          </a:solidFill>
                          <a:latin typeface="Arial" pitchFamily="34" charset="0"/>
                          <a:cs typeface="Arial" pitchFamily="34" charset="0"/>
                        </a:rPr>
                        <a:t>5</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0000CC"/>
                          </a:solidFill>
                          <a:latin typeface="Arial" pitchFamily="34" charset="0"/>
                          <a:cs typeface="Arial" pitchFamily="34" charset="0"/>
                        </a:rPr>
                        <a:t>Elamaran</a:t>
                      </a:r>
                      <a:endParaRPr lang="en-US" sz="2400" b="0" i="0" u="none" strike="noStrike" dirty="0">
                        <a:solidFill>
                          <a:srgbClr val="0000CC"/>
                        </a:solidFill>
                        <a:latin typeface="Arial" pitchFamily="34" charset="0"/>
                        <a:cs typeface="Arial" pitchFamily="34" charset="0"/>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CC"/>
                          </a:solidFill>
                          <a:latin typeface="Arial" pitchFamily="34" charset="0"/>
                          <a:cs typeface="Arial" pitchFamily="34" charset="0"/>
                        </a:rPr>
                        <a:t>CSE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graphicFrame>
        <p:nvGraphicFramePr>
          <p:cNvPr id="5" name="Content Placeholder 3">
            <a:extLst>
              <a:ext uri="{FF2B5EF4-FFF2-40B4-BE49-F238E27FC236}">
                <a16:creationId xmlns:a16="http://schemas.microsoft.com/office/drawing/2014/main" id="{8065C246-4362-4AAE-97A4-53766C6BAC3D}"/>
              </a:ext>
            </a:extLst>
          </p:cNvPr>
          <p:cNvGraphicFramePr>
            <a:graphicFrameLocks/>
          </p:cNvGraphicFramePr>
          <p:nvPr/>
        </p:nvGraphicFramePr>
        <p:xfrm>
          <a:off x="4419600" y="2514600"/>
          <a:ext cx="4573588" cy="974725"/>
        </p:xfrm>
        <a:graphic>
          <a:graphicData uri="http://schemas.openxmlformats.org/drawingml/2006/table">
            <a:tbl>
              <a:tblPr/>
              <a:tblGrid>
                <a:gridCol w="1463548">
                  <a:extLst>
                    <a:ext uri="{9D8B030D-6E8A-4147-A177-3AD203B41FA5}">
                      <a16:colId xmlns:a16="http://schemas.microsoft.com/office/drawing/2014/main" val="20000"/>
                    </a:ext>
                  </a:extLst>
                </a:gridCol>
                <a:gridCol w="1646492">
                  <a:extLst>
                    <a:ext uri="{9D8B030D-6E8A-4147-A177-3AD203B41FA5}">
                      <a16:colId xmlns:a16="http://schemas.microsoft.com/office/drawing/2014/main" val="20001"/>
                    </a:ext>
                  </a:extLst>
                </a:gridCol>
                <a:gridCol w="1463548">
                  <a:extLst>
                    <a:ext uri="{9D8B030D-6E8A-4147-A177-3AD203B41FA5}">
                      <a16:colId xmlns:a16="http://schemas.microsoft.com/office/drawing/2014/main" val="20002"/>
                    </a:ext>
                  </a:extLst>
                </a:gridCol>
              </a:tblGrid>
              <a:tr h="487363">
                <a:tc>
                  <a:txBody>
                    <a:bodyPr/>
                    <a:lstStyle/>
                    <a:p>
                      <a:pPr algn="ctr" fontAlgn="b"/>
                      <a:r>
                        <a:rPr lang="en-US" sz="2400" b="1" i="0" u="none" strike="noStrike" dirty="0">
                          <a:solidFill>
                            <a:schemeClr val="bg1"/>
                          </a:solidFill>
                          <a:latin typeface="Arial" pitchFamily="34" charset="0"/>
                          <a:cs typeface="Arial" pitchFamily="34" charset="0"/>
                        </a:rPr>
                        <a:t>Branch</a:t>
                      </a:r>
                    </a:p>
                  </a:txBody>
                  <a:tcPr marL="9524" marR="9524"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a:solidFill>
                            <a:schemeClr val="bg1"/>
                          </a:solidFill>
                          <a:latin typeface="Arial" pitchFamily="34" charset="0"/>
                          <a:cs typeface="Arial" pitchFamily="34" charset="0"/>
                        </a:rPr>
                        <a:t>HOD</a:t>
                      </a:r>
                    </a:p>
                  </a:txBody>
                  <a:tcPr marL="9524" marR="9524"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tc>
                  <a:txBody>
                    <a:bodyPr/>
                    <a:lstStyle/>
                    <a:p>
                      <a:pPr algn="ctr" fontAlgn="b"/>
                      <a:r>
                        <a:rPr lang="en-US" sz="2400" b="1" i="0" u="none" strike="noStrike" dirty="0" err="1">
                          <a:solidFill>
                            <a:schemeClr val="bg1"/>
                          </a:solidFill>
                          <a:latin typeface="Arial" pitchFamily="34" charset="0"/>
                          <a:cs typeface="Arial" pitchFamily="34" charset="0"/>
                        </a:rPr>
                        <a:t>Off_Tel</a:t>
                      </a:r>
                      <a:endParaRPr lang="en-US" sz="2400" b="1" i="0" u="none" strike="noStrike" dirty="0">
                        <a:solidFill>
                          <a:schemeClr val="bg1"/>
                        </a:solidFill>
                        <a:latin typeface="Arial" pitchFamily="34" charset="0"/>
                        <a:cs typeface="Arial" pitchFamily="34" charset="0"/>
                      </a:endParaRPr>
                    </a:p>
                  </a:txBody>
                  <a:tcPr marL="9524" marR="9524"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CC"/>
                    </a:solidFill>
                  </a:tcPr>
                </a:tc>
                <a:extLst>
                  <a:ext uri="{0D108BD9-81ED-4DB2-BD59-A6C34878D82A}">
                    <a16:rowId xmlns:a16="http://schemas.microsoft.com/office/drawing/2014/main" val="10000"/>
                  </a:ext>
                </a:extLst>
              </a:tr>
              <a:tr h="487363">
                <a:tc>
                  <a:txBody>
                    <a:bodyPr/>
                    <a:lstStyle/>
                    <a:p>
                      <a:pPr algn="ctr" fontAlgn="b"/>
                      <a:r>
                        <a:rPr lang="en-US" sz="2400" b="0" i="0" u="none" strike="noStrike" dirty="0">
                          <a:solidFill>
                            <a:srgbClr val="FF0000"/>
                          </a:solidFill>
                          <a:latin typeface="Arial" pitchFamily="34" charset="0"/>
                          <a:cs typeface="Arial" pitchFamily="34" charset="0"/>
                        </a:rPr>
                        <a:t>CSE</a:t>
                      </a:r>
                    </a:p>
                  </a:txBody>
                  <a:tcPr marL="9524" marR="9524"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err="1">
                          <a:solidFill>
                            <a:srgbClr val="FF0000"/>
                          </a:solidFill>
                          <a:latin typeface="Arial" pitchFamily="34" charset="0"/>
                          <a:cs typeface="Arial" pitchFamily="34" charset="0"/>
                        </a:rPr>
                        <a:t>Mr.Keshav</a:t>
                      </a:r>
                      <a:endParaRPr lang="en-US" sz="2400" b="0" i="0" u="none" strike="noStrike" dirty="0">
                        <a:solidFill>
                          <a:srgbClr val="FF0000"/>
                        </a:solidFill>
                        <a:latin typeface="Arial" pitchFamily="34" charset="0"/>
                        <a:cs typeface="Arial" pitchFamily="34" charset="0"/>
                      </a:endParaRPr>
                    </a:p>
                  </a:txBody>
                  <a:tcPr marL="9524" marR="9524"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0000"/>
                          </a:solidFill>
                          <a:latin typeface="Arial" pitchFamily="34" charset="0"/>
                          <a:cs typeface="Arial" pitchFamily="34" charset="0"/>
                        </a:rPr>
                        <a:t>2486954</a:t>
                      </a:r>
                    </a:p>
                  </a:txBody>
                  <a:tcPr marL="9524" marR="9524" marT="9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0287" name="TextBox 5">
            <a:extLst>
              <a:ext uri="{FF2B5EF4-FFF2-40B4-BE49-F238E27FC236}">
                <a16:creationId xmlns:a16="http://schemas.microsoft.com/office/drawing/2014/main" id="{5DB085BF-36A3-4443-9E5E-11A8B50F6C80}"/>
              </a:ext>
            </a:extLst>
          </p:cNvPr>
          <p:cNvSpPr txBox="1">
            <a:spLocks noChangeArrowheads="1"/>
          </p:cNvSpPr>
          <p:nvPr/>
        </p:nvSpPr>
        <p:spPr bwMode="auto">
          <a:xfrm>
            <a:off x="2971800" y="6019800"/>
            <a:ext cx="39608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0000FF"/>
                </a:solidFill>
                <a:latin typeface="Arial" panose="020B0604020202020204" pitchFamily="34" charset="0"/>
              </a:defRPr>
            </a:lvl1pPr>
            <a:lvl2pPr marL="742950" indent="-285750" eaLnBrk="0" hangingPunct="0">
              <a:defRPr sz="2400" b="1">
                <a:solidFill>
                  <a:srgbClr val="0000FF"/>
                </a:solidFill>
                <a:latin typeface="Arial" panose="020B0604020202020204" pitchFamily="34" charset="0"/>
              </a:defRPr>
            </a:lvl2pPr>
            <a:lvl3pPr marL="1143000" indent="-228600" eaLnBrk="0" hangingPunct="0">
              <a:defRPr sz="2400" b="1">
                <a:solidFill>
                  <a:srgbClr val="0000FF"/>
                </a:solidFill>
                <a:latin typeface="Arial" panose="020B0604020202020204" pitchFamily="34" charset="0"/>
              </a:defRPr>
            </a:lvl3pPr>
            <a:lvl4pPr marL="1600200" indent="-228600" eaLnBrk="0" hangingPunct="0">
              <a:defRPr sz="2400" b="1">
                <a:solidFill>
                  <a:srgbClr val="0000FF"/>
                </a:solidFill>
                <a:latin typeface="Arial" panose="020B0604020202020204" pitchFamily="34" charset="0"/>
              </a:defRPr>
            </a:lvl4pPr>
            <a:lvl5pPr marL="2057400" indent="-228600" eaLnBrk="0" hangingPunct="0">
              <a:defRPr sz="2400" b="1">
                <a:solidFill>
                  <a:srgbClr val="0000FF"/>
                </a:solidFill>
                <a:latin typeface="Arial" panose="020B0604020202020204" pitchFamily="34" charset="0"/>
              </a:defRPr>
            </a:lvl5pPr>
            <a:lvl6pPr marL="2514600" indent="-228600" eaLnBrk="0" fontAlgn="base" hangingPunct="0">
              <a:spcBef>
                <a:spcPct val="20000"/>
              </a:spcBef>
              <a:spcAft>
                <a:spcPct val="0"/>
              </a:spcAft>
              <a:defRPr sz="2400" b="1">
                <a:solidFill>
                  <a:srgbClr val="0000FF"/>
                </a:solidFill>
                <a:latin typeface="Arial" panose="020B0604020202020204" pitchFamily="34" charset="0"/>
              </a:defRPr>
            </a:lvl6pPr>
            <a:lvl7pPr marL="2971800" indent="-228600" eaLnBrk="0" fontAlgn="base" hangingPunct="0">
              <a:spcBef>
                <a:spcPct val="20000"/>
              </a:spcBef>
              <a:spcAft>
                <a:spcPct val="0"/>
              </a:spcAft>
              <a:defRPr sz="2400" b="1">
                <a:solidFill>
                  <a:srgbClr val="0000FF"/>
                </a:solidFill>
                <a:latin typeface="Arial" panose="020B0604020202020204" pitchFamily="34" charset="0"/>
              </a:defRPr>
            </a:lvl7pPr>
            <a:lvl8pPr marL="3429000" indent="-228600" eaLnBrk="0" fontAlgn="base" hangingPunct="0">
              <a:spcBef>
                <a:spcPct val="20000"/>
              </a:spcBef>
              <a:spcAft>
                <a:spcPct val="0"/>
              </a:spcAft>
              <a:defRPr sz="2400" b="1">
                <a:solidFill>
                  <a:srgbClr val="0000FF"/>
                </a:solidFill>
                <a:latin typeface="Arial" panose="020B0604020202020204" pitchFamily="34" charset="0"/>
              </a:defRPr>
            </a:lvl8pPr>
            <a:lvl9pPr marL="3886200" indent="-228600" eaLnBrk="0" fontAlgn="base" hangingPunct="0">
              <a:spcBef>
                <a:spcPct val="20000"/>
              </a:spcBef>
              <a:spcAft>
                <a:spcPct val="0"/>
              </a:spcAft>
              <a:defRPr sz="2400" b="1">
                <a:solidFill>
                  <a:srgbClr val="0000FF"/>
                </a:solidFill>
                <a:latin typeface="Arial" panose="020B0604020202020204" pitchFamily="34" charset="0"/>
              </a:defRPr>
            </a:lvl9pPr>
          </a:lstStyle>
          <a:p>
            <a:pPr eaLnBrk="1" hangingPunct="1"/>
            <a:r>
              <a:rPr lang="en-US" altLang="en-US"/>
              <a:t>Minimize the Redundancy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0287">
                                            <p:txEl>
                                              <p:pRg st="0" end="0"/>
                                            </p:txEl>
                                          </p:spTgt>
                                        </p:tgtEl>
                                        <p:attrNameLst>
                                          <p:attrName>style.visibility</p:attrName>
                                        </p:attrNameLst>
                                      </p:cBhvr>
                                      <p:to>
                                        <p:strVal val="visible"/>
                                      </p:to>
                                    </p:set>
                                    <p:animEffect transition="in" filter="fade">
                                      <p:cBhvr>
                                        <p:cTn id="19" dur="2000"/>
                                        <p:tgtEl>
                                          <p:spTgt spid="1028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7" grpId="0" build="allAtOnce"/>
    </p:bld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US" sz="2400" b="1" i="0" u="none" strike="noStrike" cap="none" normalizeH="0" baseline="0" smtClean="0">
            <a:ln>
              <a:noFill/>
            </a:ln>
            <a:solidFill>
              <a:srgbClr val="0000FF"/>
            </a:solidFill>
            <a:effectLst/>
            <a:latin typeface="Arial"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US" sz="2400" b="1" i="0" u="none" strike="noStrike" cap="none" normalizeH="0" baseline="0" smtClean="0">
            <a:ln>
              <a:noFill/>
            </a:ln>
            <a:solidFill>
              <a:srgbClr val="0000FF"/>
            </a:solidFill>
            <a:effectLst/>
            <a:latin typeface="Arial"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4523</TotalTime>
  <Words>3524</Words>
  <Application>Microsoft Office PowerPoint</Application>
  <PresentationFormat>On-screen Show (4:3)</PresentationFormat>
  <Paragraphs>1455</Paragraphs>
  <Slides>46</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46</vt:i4>
      </vt:variant>
    </vt:vector>
  </HeadingPairs>
  <TitlesOfParts>
    <vt:vector size="54" baseType="lpstr">
      <vt:lpstr>Agency FB</vt:lpstr>
      <vt:lpstr>Arial</vt:lpstr>
      <vt:lpstr>Arial Unicode MS</vt:lpstr>
      <vt:lpstr>Calibri</vt:lpstr>
      <vt:lpstr>Comic Sans MS</vt:lpstr>
      <vt:lpstr>Times New Roman</vt:lpstr>
      <vt:lpstr>Wingdings</vt:lpstr>
      <vt:lpstr>Default Design</vt:lpstr>
      <vt:lpstr>Database Normalization</vt:lpstr>
      <vt:lpstr>PowerPoint Presentation</vt:lpstr>
      <vt:lpstr>Example : Student Table</vt:lpstr>
      <vt:lpstr>Issues due to data redundancy</vt:lpstr>
      <vt:lpstr>Issues due to data redundancy</vt:lpstr>
      <vt:lpstr>Issues due to data redundancy</vt:lpstr>
      <vt:lpstr>Issues due to data redundancy</vt:lpstr>
      <vt:lpstr>Solution to data redundancy</vt:lpstr>
      <vt:lpstr>Example Student Table</vt:lpstr>
      <vt:lpstr>PowerPoint Presentation</vt:lpstr>
      <vt:lpstr>PowerPoint Presentation</vt:lpstr>
      <vt:lpstr>PowerPoint Presentation</vt:lpstr>
      <vt:lpstr>Example – Student table </vt:lpstr>
      <vt:lpstr>1NF - Decomposition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Example SPC Table</vt:lpstr>
      <vt:lpstr>PowerPoint Presentation</vt:lpstr>
      <vt:lpstr>PowerPoint Presentation</vt:lpstr>
      <vt:lpstr>Example</vt:lpstr>
      <vt:lpstr>Example</vt:lpstr>
      <vt:lpstr>Example</vt:lpstr>
      <vt:lpstr>Example</vt:lpstr>
      <vt:lpstr>Example</vt:lpstr>
      <vt:lpstr>Example</vt:lpstr>
      <vt:lpstr>Example</vt:lpstr>
      <vt:lpstr>Example</vt:lpstr>
      <vt:lpstr>Example</vt:lpstr>
      <vt:lpstr>Example</vt:lpstr>
      <vt:lpstr>Example</vt:lpstr>
      <vt:lpstr>Example</vt:lpstr>
    </vt:vector>
  </TitlesOfParts>
  <Company>GE CRD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 CRD</dc:creator>
  <cp:lastModifiedBy>Vanitha sheba</cp:lastModifiedBy>
  <cp:revision>152</cp:revision>
  <dcterms:created xsi:type="dcterms:W3CDTF">2001-04-20T12:40:14Z</dcterms:created>
  <dcterms:modified xsi:type="dcterms:W3CDTF">2025-11-18T04:10:59Z</dcterms:modified>
</cp:coreProperties>
</file>